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8"/>
  </p:notesMasterIdLst>
  <p:handoutMasterIdLst>
    <p:handoutMasterId r:id="rId49"/>
  </p:handoutMasterIdLst>
  <p:sldIdLst>
    <p:sldId id="327" r:id="rId5"/>
    <p:sldId id="330" r:id="rId6"/>
    <p:sldId id="331" r:id="rId7"/>
    <p:sldId id="332" r:id="rId8"/>
    <p:sldId id="298" r:id="rId9"/>
    <p:sldId id="262" r:id="rId10"/>
    <p:sldId id="302" r:id="rId11"/>
    <p:sldId id="264" r:id="rId12"/>
    <p:sldId id="266" r:id="rId13"/>
    <p:sldId id="265" r:id="rId14"/>
    <p:sldId id="276" r:id="rId15"/>
    <p:sldId id="303" r:id="rId16"/>
    <p:sldId id="293" r:id="rId17"/>
    <p:sldId id="277" r:id="rId18"/>
    <p:sldId id="284" r:id="rId19"/>
    <p:sldId id="269" r:id="rId20"/>
    <p:sldId id="304" r:id="rId21"/>
    <p:sldId id="307" r:id="rId22"/>
    <p:sldId id="306" r:id="rId23"/>
    <p:sldId id="305"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274"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5"/>
    <p:restoredTop sz="83608"/>
  </p:normalViewPr>
  <p:slideViewPr>
    <p:cSldViewPr snapToGrid="0" snapToObjects="1">
      <p:cViewPr varScale="1">
        <p:scale>
          <a:sx n="105" d="100"/>
          <a:sy n="105" d="100"/>
        </p:scale>
        <p:origin x="1136"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3/8/23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820223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r>
              <a:rPr lang="en-US"/>
              <a:t>https://github.com/HanZhuoheng/SpaceX.git</a:t>
            </a:r>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r>
              <a:rPr lang="en-US"/>
              <a:t>https://github.com/HanZhuoheng/SpaceX.git</a:t>
            </a:r>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r>
              <a:rPr lang="en-US"/>
              <a:t>https://github.com/HanZhuoheng/SpaceX.git</a:t>
            </a:r>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r>
              <a:rPr lang="en-US"/>
              <a:t>https://github.com/HanZhuoheng/SpaceX.git</a:t>
            </a:r>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r>
              <a:rPr lang="en-US"/>
              <a:t>https://github.com/HanZhuoheng/SpaceX.git</a:t>
            </a:r>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r>
              <a:rPr lang="en-US"/>
              <a:t>https://github.com/HanZhuoheng/SpaceX.git</a:t>
            </a:r>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r>
              <a:rPr lang="en-US"/>
              <a:t>https://github.com/HanZhuoheng/SpaceX.git</a:t>
            </a:r>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r>
              <a:rPr lang="en-US"/>
              <a:t>https://github.com/HanZhuoheng/SpaceX.git</a:t>
            </a:r>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r>
              <a:rPr lang="en-US"/>
              <a:t>https://github.com/HanZhuoheng/SpaceX.git</a:t>
            </a:r>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r>
              <a:rPr lang="en-US"/>
              <a:t>https://github.com/HanZhuoheng/SpaceX.git</a:t>
            </a:r>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r>
              <a:rPr lang="en-US"/>
              <a:t>https://github.com/HanZhuoheng/SpaceX.git</a:t>
            </a:r>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r>
              <a:rPr lang="en-US"/>
              <a:t>https://github.com/HanZhuoheng/SpaceX.git</a:t>
            </a:r>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nZhuoheng/SpaceX.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nZhuoheng/SpaceX.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nZhuoheng/SpaceX.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nZhuoheng/SpaceX.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HanZhuoheng/SpaceX.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anZhuoheng/SpaceX.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nZhuoheng/SpaceX.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ea typeface="SF Pro" pitchFamily="2" charset="0"/>
                <a:cs typeface="SF Pro" pitchFamily="2" charset="0"/>
              </a:rPr>
              <a:t>Zhuoheng</a:t>
            </a:r>
            <a:r>
              <a:rPr lang="en-US" dirty="0">
                <a:solidFill>
                  <a:schemeClr val="bg2"/>
                </a:solidFill>
                <a:ea typeface="SF Pro" pitchFamily="2" charset="0"/>
                <a:cs typeface="SF Pro" pitchFamily="2" charset="0"/>
              </a:rPr>
              <a:t> Han</a:t>
            </a:r>
          </a:p>
          <a:p>
            <a:r>
              <a:rPr lang="en-US" dirty="0">
                <a:solidFill>
                  <a:schemeClr val="bg2"/>
                </a:solidFill>
                <a:ea typeface="SF Pro" pitchFamily="2" charset="0"/>
                <a:cs typeface="SF Pro" pitchFamily="2" charset="0"/>
              </a:rPr>
              <a:t>03/07/2023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1600" dirty="0"/>
              <a:t>Display the names of the unique launch sites  in the space mission</a:t>
            </a:r>
          </a:p>
          <a:p>
            <a:r>
              <a:rPr lang="en-US" sz="1600" dirty="0">
                <a:solidFill>
                  <a:srgbClr val="000000"/>
                </a:solidFill>
                <a:effectLst/>
              </a:rPr>
              <a:t>Display 5 records where launch sites begin with the string </a:t>
            </a:r>
            <a:r>
              <a:rPr lang="en-US" altLang="zh-CN" sz="1600" dirty="0">
                <a:solidFill>
                  <a:srgbClr val="000000"/>
                </a:solidFill>
                <a:effectLst/>
              </a:rPr>
              <a:t>‘CCA’</a:t>
            </a:r>
          </a:p>
          <a:p>
            <a:r>
              <a:rPr lang="en-US" sz="1600" dirty="0">
                <a:solidFill>
                  <a:srgbClr val="000000"/>
                </a:solidFill>
                <a:effectLst/>
              </a:rPr>
              <a:t>Display the total payload mass carried by boosters launched by NASA (CRS)</a:t>
            </a:r>
          </a:p>
          <a:p>
            <a:r>
              <a:rPr lang="en-US" sz="1600" dirty="0">
                <a:solidFill>
                  <a:srgbClr val="000000"/>
                </a:solidFill>
                <a:effectLst/>
              </a:rPr>
              <a:t>Display average payload mass carried by booster version F9 v1.1</a:t>
            </a:r>
          </a:p>
          <a:p>
            <a:pPr algn="l"/>
            <a:r>
              <a:rPr lang="en-US" sz="1600" dirty="0">
                <a:solidFill>
                  <a:srgbClr val="000000"/>
                </a:solidFill>
                <a:effectLst/>
              </a:rPr>
              <a:t>List the date when the first succe</a:t>
            </a:r>
            <a:r>
              <a:rPr lang="en-US" altLang="zh-CN" sz="1600" dirty="0">
                <a:solidFill>
                  <a:srgbClr val="000000"/>
                </a:solidFill>
                <a:effectLst/>
              </a:rPr>
              <a:t>s</a:t>
            </a:r>
            <a:r>
              <a:rPr lang="en-US" sz="1600" dirty="0">
                <a:solidFill>
                  <a:srgbClr val="000000"/>
                </a:solidFill>
                <a:effectLst/>
              </a:rPr>
              <a:t>sful landing outcome in ground pad was achi</a:t>
            </a:r>
            <a:r>
              <a:rPr lang="en-US" altLang="zh-CN" sz="1600" dirty="0">
                <a:solidFill>
                  <a:srgbClr val="000000"/>
                </a:solidFill>
                <a:effectLst/>
              </a:rPr>
              <a:t>e</a:t>
            </a:r>
            <a:r>
              <a:rPr lang="en-US" sz="1600" dirty="0">
                <a:solidFill>
                  <a:srgbClr val="000000"/>
                </a:solidFill>
                <a:effectLst/>
              </a:rPr>
              <a:t>ved</a:t>
            </a:r>
          </a:p>
          <a:p>
            <a:r>
              <a:rPr lang="en-US" sz="1600" dirty="0">
                <a:solidFill>
                  <a:srgbClr val="000000"/>
                </a:solidFill>
                <a:effectLst/>
              </a:rPr>
              <a:t>List the names of the boosters which have success in drone ship and have payload mass greater than 4000 but less than 6000</a:t>
            </a:r>
          </a:p>
          <a:p>
            <a:r>
              <a:rPr lang="en-US" sz="1600" dirty="0">
                <a:solidFill>
                  <a:srgbClr val="000000"/>
                </a:solidFill>
                <a:effectLst/>
              </a:rPr>
              <a:t>List the total number of successful and failure mission outcomes</a:t>
            </a:r>
          </a:p>
          <a:p>
            <a:r>
              <a:rPr lang="en-US" sz="1600" dirty="0">
                <a:solidFill>
                  <a:srgbClr val="000000"/>
                </a:solidFill>
                <a:effectLst/>
              </a:rPr>
              <a:t>List the names of the booster</a:t>
            </a:r>
            <a:r>
              <a:rPr lang="zh-CN" altLang="en-US" sz="1600" dirty="0">
                <a:solidFill>
                  <a:srgbClr val="000000"/>
                </a:solidFill>
                <a:effectLst/>
              </a:rPr>
              <a:t> </a:t>
            </a:r>
            <a:r>
              <a:rPr lang="en-US" sz="1600" dirty="0">
                <a:solidFill>
                  <a:srgbClr val="000000"/>
                </a:solidFill>
                <a:effectLst/>
              </a:rPr>
              <a:t>versions which have carried the maximum payload mass</a:t>
            </a:r>
          </a:p>
          <a:p>
            <a:r>
              <a:rPr lang="en-US" sz="1600" dirty="0">
                <a:solidFill>
                  <a:srgbClr val="000000"/>
                </a:solidFill>
                <a:effectLst/>
              </a:rPr>
              <a:t>List the records which will display the month names, failure landing</a:t>
            </a:r>
            <a:r>
              <a:rPr lang="zh-CN" altLang="en-US" sz="1600" dirty="0">
                <a:solidFill>
                  <a:srgbClr val="000000"/>
                </a:solidFill>
                <a:effectLst/>
              </a:rPr>
              <a:t> </a:t>
            </a:r>
            <a:r>
              <a:rPr lang="en-US" sz="1600" dirty="0">
                <a:solidFill>
                  <a:srgbClr val="000000"/>
                </a:solidFill>
                <a:effectLst/>
              </a:rPr>
              <a:t>outcomes in drone ship ,booster versions, launch</a:t>
            </a:r>
            <a:r>
              <a:rPr lang="zh-CN" altLang="en-US" sz="1600" dirty="0">
                <a:solidFill>
                  <a:srgbClr val="000000"/>
                </a:solidFill>
                <a:effectLst/>
              </a:rPr>
              <a:t> </a:t>
            </a:r>
            <a:r>
              <a:rPr lang="en-US" sz="1600" dirty="0">
                <a:solidFill>
                  <a:srgbClr val="000000"/>
                </a:solidFill>
                <a:effectLst/>
              </a:rPr>
              <a:t>site for the months in year 2015</a:t>
            </a:r>
          </a:p>
          <a:p>
            <a:r>
              <a:rPr lang="en-US" sz="1600" dirty="0">
                <a:solidFill>
                  <a:srgbClr val="000000"/>
                </a:solidFill>
                <a:effectLst/>
              </a:rPr>
              <a:t>Rank the count of successful landing</a:t>
            </a:r>
            <a:r>
              <a:rPr lang="zh-CN" altLang="en-US" sz="1600" dirty="0">
                <a:solidFill>
                  <a:srgbClr val="000000"/>
                </a:solidFill>
                <a:effectLst/>
              </a:rPr>
              <a:t> </a:t>
            </a:r>
            <a:r>
              <a:rPr lang="en-US" sz="1600" dirty="0">
                <a:solidFill>
                  <a:srgbClr val="000000"/>
                </a:solidFill>
                <a:effectLst/>
              </a:rPr>
              <a:t>outcomes between the date 04-06-2010 and 20-03-2017 in descending order</a:t>
            </a:r>
          </a:p>
          <a:p>
            <a:endParaRPr lang="en-US" b="1" i="1" dirty="0">
              <a:solidFill>
                <a:srgbClr val="000000"/>
              </a:solidFill>
              <a:effectLst/>
              <a:latin typeface="Helvetica Neue" panose="02000503000000020004" pitchFamily="2" charset="0"/>
            </a:endParaRPr>
          </a:p>
          <a:p>
            <a:endParaRPr lang="en-US" b="1" i="1" dirty="0">
              <a:solidFill>
                <a:srgbClr val="000000"/>
              </a:solidFill>
              <a:effectLst/>
              <a:latin typeface="Helvetica Neue" panose="02000503000000020004" pitchFamily="2"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EDA with SQL</a:t>
            </a:r>
          </a:p>
        </p:txBody>
      </p:sp>
      <p:sp>
        <p:nvSpPr>
          <p:cNvPr id="2" name="TextBox 1">
            <a:extLst>
              <a:ext uri="{FF2B5EF4-FFF2-40B4-BE49-F238E27FC236}">
                <a16:creationId xmlns:a16="http://schemas.microsoft.com/office/drawing/2014/main" id="{BA6501CF-CCBB-E8B7-D99B-FCFBDDCCC8AA}"/>
              </a:ext>
            </a:extLst>
          </p:cNvPr>
          <p:cNvSpPr txBox="1"/>
          <p:nvPr/>
        </p:nvSpPr>
        <p:spPr>
          <a:xfrm>
            <a:off x="710167" y="6476477"/>
            <a:ext cx="5155301" cy="246221"/>
          </a:xfrm>
          <a:prstGeom prst="rect">
            <a:avLst/>
          </a:prstGeom>
          <a:noFill/>
        </p:spPr>
        <p:txBody>
          <a:bodyPr wrap="square" rtlCol="0">
            <a:spAutoFit/>
          </a:bodyPr>
          <a:lstStyle/>
          <a:p>
            <a:r>
              <a:rPr lang="en-US" sz="1000" dirty="0">
                <a:hlinkClick r:id="rId3"/>
              </a:rPr>
              <a:t>https://</a:t>
            </a:r>
            <a:r>
              <a:rPr lang="en-US" sz="1000" dirty="0" err="1">
                <a:hlinkClick r:id="rId3"/>
              </a:rPr>
              <a:t>github.com</a:t>
            </a:r>
            <a:r>
              <a:rPr lang="en-US" sz="1000" dirty="0">
                <a:hlinkClick r:id="rId3"/>
              </a:rPr>
              <a:t>/</a:t>
            </a:r>
            <a:r>
              <a:rPr lang="en-US" sz="1000" dirty="0" err="1">
                <a:hlinkClick r:id="rId3"/>
              </a:rPr>
              <a:t>HanZhuoheng</a:t>
            </a:r>
            <a:r>
              <a:rPr lang="en-US" sz="1000" dirty="0">
                <a:hlinkClick r:id="rId3"/>
              </a:rPr>
              <a:t>/</a:t>
            </a:r>
            <a:r>
              <a:rPr lang="en-US" sz="1000" dirty="0" err="1">
                <a:hlinkClick r:id="rId3"/>
              </a:rPr>
              <a:t>SpaceX.git</a:t>
            </a:r>
            <a:endParaRPr lang="en-US" sz="1000" dirty="0"/>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gn="l">
              <a:buFont typeface="Arial" panose="020B0604020202020204" pitchFamily="34" charset="0"/>
              <a:buChar char="•"/>
            </a:pPr>
            <a:r>
              <a:rPr lang="en-US" b="0" i="0" dirty="0">
                <a:solidFill>
                  <a:srgbClr val="000000"/>
                </a:solidFill>
                <a:effectLst/>
              </a:rPr>
              <a:t>Mark all launch sites on a map</a:t>
            </a:r>
          </a:p>
          <a:p>
            <a:pPr algn="l">
              <a:buFont typeface="Arial" panose="020B0604020202020204" pitchFamily="34" charset="0"/>
              <a:buChar char="•"/>
            </a:pPr>
            <a:r>
              <a:rPr lang="en-US" b="0" i="0" dirty="0">
                <a:solidFill>
                  <a:srgbClr val="000000"/>
                </a:solidFill>
                <a:effectLst/>
              </a:rPr>
              <a:t>Mark the success/failed launches for each site on the map</a:t>
            </a:r>
          </a:p>
          <a:p>
            <a:pPr algn="l">
              <a:buFont typeface="Arial" panose="020B0604020202020204" pitchFamily="34" charset="0"/>
              <a:buChar char="•"/>
            </a:pPr>
            <a:r>
              <a:rPr lang="en-US" b="0" i="0" dirty="0">
                <a:solidFill>
                  <a:srgbClr val="000000"/>
                </a:solidFill>
                <a:effectLst/>
              </a:rPr>
              <a:t>Calculate the distances between a launch site to its proximities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Build an Interactive Map with Folium</a:t>
            </a:r>
          </a:p>
        </p:txBody>
      </p:sp>
      <p:sp>
        <p:nvSpPr>
          <p:cNvPr id="2" name="TextBox 1">
            <a:extLst>
              <a:ext uri="{FF2B5EF4-FFF2-40B4-BE49-F238E27FC236}">
                <a16:creationId xmlns:a16="http://schemas.microsoft.com/office/drawing/2014/main" id="{722D4BAF-B024-6AB2-D192-4757CFFD2AA3}"/>
              </a:ext>
            </a:extLst>
          </p:cNvPr>
          <p:cNvSpPr txBox="1"/>
          <p:nvPr/>
        </p:nvSpPr>
        <p:spPr>
          <a:xfrm>
            <a:off x="710167" y="6476477"/>
            <a:ext cx="5155301" cy="246221"/>
          </a:xfrm>
          <a:prstGeom prst="rect">
            <a:avLst/>
          </a:prstGeom>
          <a:noFill/>
        </p:spPr>
        <p:txBody>
          <a:bodyPr wrap="square" rtlCol="0">
            <a:spAutoFit/>
          </a:bodyPr>
          <a:lstStyle/>
          <a:p>
            <a:r>
              <a:rPr lang="en-US" sz="1000" dirty="0">
                <a:hlinkClick r:id="rId3"/>
              </a:rPr>
              <a:t>https://</a:t>
            </a:r>
            <a:r>
              <a:rPr lang="en-US" sz="1000" dirty="0" err="1">
                <a:hlinkClick r:id="rId3"/>
              </a:rPr>
              <a:t>github.com</a:t>
            </a:r>
            <a:r>
              <a:rPr lang="en-US" sz="1000" dirty="0">
                <a:hlinkClick r:id="rId3"/>
              </a:rPr>
              <a:t>/</a:t>
            </a:r>
            <a:r>
              <a:rPr lang="en-US" sz="1000" dirty="0" err="1">
                <a:hlinkClick r:id="rId3"/>
              </a:rPr>
              <a:t>HanZhuoheng</a:t>
            </a:r>
            <a:r>
              <a:rPr lang="en-US" sz="1000" dirty="0">
                <a:hlinkClick r:id="rId3"/>
              </a:rPr>
              <a:t>/</a:t>
            </a:r>
            <a:r>
              <a:rPr lang="en-US" sz="1000" dirty="0" err="1">
                <a:hlinkClick r:id="rId3"/>
              </a:rPr>
              <a:t>SpaceX.git</a:t>
            </a:r>
            <a:endParaRPr lang="en-US" sz="1000" dirty="0"/>
          </a:p>
        </p:txBody>
      </p:sp>
    </p:spTree>
    <p:extLst>
      <p:ext uri="{BB962C8B-B14F-4D97-AF65-F5344CB8AC3E}">
        <p14:creationId xmlns:p14="http://schemas.microsoft.com/office/powerpoint/2010/main" val="1481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dirty="0">
                <a:solidFill>
                  <a:srgbClr val="000000"/>
                </a:solidFill>
              </a:rPr>
              <a:t>B</a:t>
            </a:r>
            <a:r>
              <a:rPr lang="en-US" b="0" i="0" dirty="0">
                <a:solidFill>
                  <a:srgbClr val="000000"/>
                </a:solidFill>
                <a:effectLst/>
              </a:rPr>
              <a:t>uild an interactive </a:t>
            </a:r>
            <a:r>
              <a:rPr lang="en-US" b="0" i="0" dirty="0" err="1">
                <a:solidFill>
                  <a:srgbClr val="000000"/>
                </a:solidFill>
                <a:effectLst/>
              </a:rPr>
              <a:t>Plotly</a:t>
            </a:r>
            <a:r>
              <a:rPr lang="en-US" b="0" i="0" dirty="0">
                <a:solidFill>
                  <a:srgbClr val="000000"/>
                </a:solidFill>
                <a:effectLst/>
              </a:rPr>
              <a:t> dashboard with</a:t>
            </a:r>
            <a:endParaRPr lang="en-US" dirty="0">
              <a:solidFill>
                <a:srgbClr val="000000"/>
              </a:solidFill>
              <a:ea typeface="Microsoft YaHei" panose="020B0503020204020204" pitchFamily="34" charset="-122"/>
            </a:endParaRPr>
          </a:p>
          <a:p>
            <a:pPr lvl="1"/>
            <a:r>
              <a:rPr lang="en-US" sz="2800" dirty="0">
                <a:solidFill>
                  <a:srgbClr val="333333"/>
                </a:solidFill>
                <a:ea typeface="Microsoft YaHei" panose="020B0503020204020204" pitchFamily="34" charset="-122"/>
              </a:rPr>
              <a:t>A l</a:t>
            </a:r>
            <a:r>
              <a:rPr lang="en-US" sz="2800" b="0" i="0" dirty="0">
                <a:solidFill>
                  <a:srgbClr val="333333"/>
                </a:solidFill>
                <a:effectLst/>
                <a:ea typeface="Microsoft YaHei" panose="020B0503020204020204" pitchFamily="34" charset="-122"/>
              </a:rPr>
              <a:t>aunch </a:t>
            </a:r>
            <a:r>
              <a:rPr lang="en-US" sz="2800" dirty="0">
                <a:solidFill>
                  <a:srgbClr val="333333"/>
                </a:solidFill>
                <a:ea typeface="Microsoft YaHei" panose="020B0503020204020204" pitchFamily="34" charset="-122"/>
              </a:rPr>
              <a:t>s</a:t>
            </a:r>
            <a:r>
              <a:rPr lang="en-US" sz="2800" b="0" i="0" dirty="0">
                <a:solidFill>
                  <a:srgbClr val="333333"/>
                </a:solidFill>
                <a:effectLst/>
                <a:ea typeface="Microsoft YaHei" panose="020B0503020204020204" pitchFamily="34" charset="-122"/>
              </a:rPr>
              <a:t>ite drop-down </a:t>
            </a:r>
            <a:r>
              <a:rPr lang="en-US" sz="2800" dirty="0">
                <a:solidFill>
                  <a:srgbClr val="333333"/>
                </a:solidFill>
                <a:ea typeface="Microsoft YaHei" panose="020B0503020204020204" pitchFamily="34" charset="-122"/>
              </a:rPr>
              <a:t>i</a:t>
            </a:r>
            <a:r>
              <a:rPr lang="en-US" sz="2800" b="0" i="0" dirty="0">
                <a:solidFill>
                  <a:srgbClr val="333333"/>
                </a:solidFill>
                <a:effectLst/>
                <a:ea typeface="Microsoft YaHei" panose="020B0503020204020204" pitchFamily="34" charset="-122"/>
              </a:rPr>
              <a:t>nput </a:t>
            </a:r>
            <a:r>
              <a:rPr lang="en-US" sz="2800" dirty="0">
                <a:solidFill>
                  <a:srgbClr val="333333"/>
                </a:solidFill>
                <a:ea typeface="Microsoft YaHei" panose="020B0503020204020204" pitchFamily="34" charset="-122"/>
              </a:rPr>
              <a:t>c</a:t>
            </a:r>
            <a:r>
              <a:rPr lang="en-US" sz="2800" b="0" i="0" dirty="0">
                <a:solidFill>
                  <a:srgbClr val="333333"/>
                </a:solidFill>
                <a:effectLst/>
                <a:ea typeface="Microsoft YaHei" panose="020B0503020204020204" pitchFamily="34" charset="-122"/>
              </a:rPr>
              <a:t>omponent to allow users to choose launch site that they are interested </a:t>
            </a:r>
          </a:p>
          <a:p>
            <a:pPr lvl="1"/>
            <a:r>
              <a:rPr lang="en-US" sz="2800" b="0" i="0" dirty="0">
                <a:solidFill>
                  <a:srgbClr val="333333"/>
                </a:solidFill>
                <a:effectLst/>
                <a:ea typeface="Microsoft YaHei" panose="020B0503020204020204" pitchFamily="34" charset="-122"/>
              </a:rPr>
              <a:t>A success rate pie chart based on selected launch site</a:t>
            </a:r>
          </a:p>
          <a:p>
            <a:pPr lvl="1"/>
            <a:r>
              <a:rPr lang="en-US" sz="2800" b="0" i="0" dirty="0">
                <a:solidFill>
                  <a:srgbClr val="333333"/>
                </a:solidFill>
                <a:effectLst/>
                <a:ea typeface="Microsoft YaHei" panose="020B0503020204020204" pitchFamily="34" charset="-122"/>
              </a:rPr>
              <a:t>A range </a:t>
            </a:r>
            <a:r>
              <a:rPr lang="en-US" sz="2800" dirty="0">
                <a:solidFill>
                  <a:srgbClr val="333333"/>
                </a:solidFill>
                <a:ea typeface="Microsoft YaHei" panose="020B0503020204020204" pitchFamily="34" charset="-122"/>
              </a:rPr>
              <a:t>s</a:t>
            </a:r>
            <a:r>
              <a:rPr lang="en-US" sz="2800" b="0" i="0" dirty="0">
                <a:solidFill>
                  <a:srgbClr val="333333"/>
                </a:solidFill>
                <a:effectLst/>
                <a:ea typeface="Microsoft YaHei" panose="020B0503020204020204" pitchFamily="34" charset="-122"/>
              </a:rPr>
              <a:t>lider  for users to select </a:t>
            </a:r>
            <a:r>
              <a:rPr lang="en-US" sz="2800" dirty="0">
                <a:solidFill>
                  <a:srgbClr val="333333"/>
                </a:solidFill>
                <a:ea typeface="Microsoft YaHei" panose="020B0503020204020204" pitchFamily="34" charset="-122"/>
              </a:rPr>
              <a:t>p</a:t>
            </a:r>
            <a:r>
              <a:rPr lang="en-US" sz="2800" b="0" i="0" dirty="0">
                <a:solidFill>
                  <a:srgbClr val="333333"/>
                </a:solidFill>
                <a:effectLst/>
                <a:ea typeface="Microsoft YaHei" panose="020B0503020204020204" pitchFamily="34" charset="-122"/>
              </a:rPr>
              <a:t>ayload</a:t>
            </a:r>
          </a:p>
          <a:p>
            <a:pPr lvl="1"/>
            <a:r>
              <a:rPr lang="en-US" sz="2800" b="0" i="0" dirty="0">
                <a:solidFill>
                  <a:srgbClr val="333333"/>
                </a:solidFill>
                <a:effectLst/>
                <a:ea typeface="Microsoft YaHei" panose="020B0503020204020204" pitchFamily="34" charset="-122"/>
              </a:rPr>
              <a:t>A </a:t>
            </a:r>
            <a:r>
              <a:rPr lang="en-US" sz="2800" dirty="0">
                <a:solidFill>
                  <a:srgbClr val="333333"/>
                </a:solidFill>
                <a:ea typeface="Microsoft YaHei" panose="020B0503020204020204" pitchFamily="34" charset="-122"/>
              </a:rPr>
              <a:t>scatter plot showing the relationship between payload mass and success outcome</a:t>
            </a:r>
            <a:endParaRPr lang="en-US" sz="2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Build a Dashboard with </a:t>
            </a:r>
            <a:r>
              <a:rPr lang="en-US" dirty="0" err="1">
                <a:solidFill>
                  <a:srgbClr val="0B49CB"/>
                </a:solidFill>
                <a:latin typeface="+mn-lt"/>
              </a:rPr>
              <a:t>Plotly</a:t>
            </a:r>
            <a:r>
              <a:rPr lang="en-US" dirty="0">
                <a:solidFill>
                  <a:srgbClr val="0B49CB"/>
                </a:solidFill>
                <a:latin typeface="+mn-lt"/>
              </a:rPr>
              <a:t> Dash</a:t>
            </a:r>
          </a:p>
        </p:txBody>
      </p:sp>
      <p:sp>
        <p:nvSpPr>
          <p:cNvPr id="2" name="TextBox 1">
            <a:extLst>
              <a:ext uri="{FF2B5EF4-FFF2-40B4-BE49-F238E27FC236}">
                <a16:creationId xmlns:a16="http://schemas.microsoft.com/office/drawing/2014/main" id="{D7E7AE0F-5C12-CE77-98CE-34F8B924058F}"/>
              </a:ext>
            </a:extLst>
          </p:cNvPr>
          <p:cNvSpPr txBox="1"/>
          <p:nvPr/>
        </p:nvSpPr>
        <p:spPr>
          <a:xfrm>
            <a:off x="710167" y="6476477"/>
            <a:ext cx="5155301" cy="246221"/>
          </a:xfrm>
          <a:prstGeom prst="rect">
            <a:avLst/>
          </a:prstGeom>
          <a:noFill/>
        </p:spPr>
        <p:txBody>
          <a:bodyPr wrap="square" rtlCol="0">
            <a:spAutoFit/>
          </a:bodyPr>
          <a:lstStyle/>
          <a:p>
            <a:r>
              <a:rPr lang="en-US" sz="1000" dirty="0">
                <a:hlinkClick r:id="rId3"/>
              </a:rPr>
              <a:t>https://</a:t>
            </a:r>
            <a:r>
              <a:rPr lang="en-US" sz="1000" dirty="0" err="1">
                <a:hlinkClick r:id="rId3"/>
              </a:rPr>
              <a:t>github.com</a:t>
            </a:r>
            <a:r>
              <a:rPr lang="en-US" sz="1000" dirty="0">
                <a:hlinkClick r:id="rId3"/>
              </a:rPr>
              <a:t>/</a:t>
            </a:r>
            <a:r>
              <a:rPr lang="en-US" sz="1000" dirty="0" err="1">
                <a:hlinkClick r:id="rId3"/>
              </a:rPr>
              <a:t>HanZhuoheng</a:t>
            </a:r>
            <a:r>
              <a:rPr lang="en-US" sz="1000" dirty="0">
                <a:hlinkClick r:id="rId3"/>
              </a:rPr>
              <a:t>/</a:t>
            </a:r>
            <a:r>
              <a:rPr lang="en-US" sz="1000" dirty="0" err="1">
                <a:hlinkClick r:id="rId3"/>
              </a:rPr>
              <a:t>SpaceX.git</a:t>
            </a:r>
            <a:endParaRPr lang="en-US" sz="1000" dirty="0"/>
          </a:p>
        </p:txBody>
      </p:sp>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Predictive Analysis (Classification)</a:t>
            </a:r>
          </a:p>
        </p:txBody>
      </p:sp>
      <p:sp>
        <p:nvSpPr>
          <p:cNvPr id="2" name="TextBox 1">
            <a:extLst>
              <a:ext uri="{FF2B5EF4-FFF2-40B4-BE49-F238E27FC236}">
                <a16:creationId xmlns:a16="http://schemas.microsoft.com/office/drawing/2014/main" id="{7FC5E1B5-0949-DC27-332E-C4C49259C1DA}"/>
              </a:ext>
            </a:extLst>
          </p:cNvPr>
          <p:cNvSpPr txBox="1"/>
          <p:nvPr/>
        </p:nvSpPr>
        <p:spPr>
          <a:xfrm>
            <a:off x="710167" y="6476477"/>
            <a:ext cx="5155301" cy="246221"/>
          </a:xfrm>
          <a:prstGeom prst="rect">
            <a:avLst/>
          </a:prstGeom>
          <a:noFill/>
        </p:spPr>
        <p:txBody>
          <a:bodyPr wrap="square" rtlCol="0">
            <a:spAutoFit/>
          </a:bodyPr>
          <a:lstStyle/>
          <a:p>
            <a:r>
              <a:rPr lang="en-US" sz="1000" dirty="0">
                <a:hlinkClick r:id="rId3"/>
              </a:rPr>
              <a:t>https://</a:t>
            </a:r>
            <a:r>
              <a:rPr lang="en-US" sz="1000" dirty="0" err="1">
                <a:hlinkClick r:id="rId3"/>
              </a:rPr>
              <a:t>github.com</a:t>
            </a:r>
            <a:r>
              <a:rPr lang="en-US" sz="1000" dirty="0">
                <a:hlinkClick r:id="rId3"/>
              </a:rPr>
              <a:t>/</a:t>
            </a:r>
            <a:r>
              <a:rPr lang="en-US" sz="1000" dirty="0" err="1">
                <a:hlinkClick r:id="rId3"/>
              </a:rPr>
              <a:t>HanZhuoheng</a:t>
            </a:r>
            <a:r>
              <a:rPr lang="en-US" sz="1000" dirty="0">
                <a:hlinkClick r:id="rId3"/>
              </a:rPr>
              <a:t>/</a:t>
            </a:r>
            <a:r>
              <a:rPr lang="en-US" sz="1000" dirty="0" err="1">
                <a:hlinkClick r:id="rId3"/>
              </a:rPr>
              <a:t>SpaceX.git</a:t>
            </a:r>
            <a:endParaRPr lang="en-US" sz="1000" dirty="0"/>
          </a:p>
        </p:txBody>
      </p:sp>
      <p:sp>
        <p:nvSpPr>
          <p:cNvPr id="6" name="Rectangle 5">
            <a:extLst>
              <a:ext uri="{FF2B5EF4-FFF2-40B4-BE49-F238E27FC236}">
                <a16:creationId xmlns:a16="http://schemas.microsoft.com/office/drawing/2014/main" id="{48F681AC-A6B9-56D0-A3A6-071C759E726E}"/>
              </a:ext>
            </a:extLst>
          </p:cNvPr>
          <p:cNvSpPr/>
          <p:nvPr/>
        </p:nvSpPr>
        <p:spPr>
          <a:xfrm>
            <a:off x="770011" y="1498158"/>
            <a:ext cx="2497445" cy="38895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Data Preprocessing</a:t>
            </a:r>
          </a:p>
          <a:p>
            <a:pPr marL="285750" indent="-285750">
              <a:buFont typeface="Arial" panose="020B0604020202020204" pitchFamily="34" charset="0"/>
              <a:buChar char="•"/>
            </a:pPr>
            <a:r>
              <a:rPr lang="en-US" dirty="0">
                <a:solidFill>
                  <a:schemeClr val="tx1"/>
                </a:solidFill>
              </a:rPr>
              <a:t>Load the data</a:t>
            </a:r>
          </a:p>
          <a:p>
            <a:pPr marL="285750" indent="-285750">
              <a:buFont typeface="Arial" panose="020B0604020202020204" pitchFamily="34" charset="0"/>
              <a:buChar char="•"/>
            </a:pPr>
            <a:r>
              <a:rPr lang="en-US" sz="1800" dirty="0">
                <a:solidFill>
                  <a:srgbClr val="000000"/>
                </a:solidFill>
                <a:cs typeface="Arial" panose="020B0604020202020204" pitchFamily="34" charset="0"/>
              </a:rPr>
              <a:t>One-hot encode</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Create the independent and dependent variables</a:t>
            </a:r>
          </a:p>
          <a:p>
            <a:pPr marL="285750" indent="-285750">
              <a:buFont typeface="Arial" panose="020B0604020202020204" pitchFamily="34" charset="0"/>
              <a:buChar char="•"/>
            </a:pPr>
            <a:r>
              <a:rPr lang="en-US" dirty="0">
                <a:solidFill>
                  <a:schemeClr val="tx1"/>
                </a:solidFill>
              </a:rPr>
              <a:t>Standardize the independent variables</a:t>
            </a:r>
          </a:p>
          <a:p>
            <a:pPr marL="285750" indent="-285750">
              <a:buFont typeface="Arial" panose="020B0604020202020204" pitchFamily="34" charset="0"/>
              <a:buChar char="•"/>
            </a:pPr>
            <a:r>
              <a:rPr lang="en-US" dirty="0">
                <a:solidFill>
                  <a:schemeClr val="tx1"/>
                </a:solidFill>
              </a:rPr>
              <a:t>Split data into training (80%) and test (20%) dataset</a:t>
            </a:r>
          </a:p>
        </p:txBody>
      </p:sp>
      <p:sp>
        <p:nvSpPr>
          <p:cNvPr id="7" name="Rectangle 6">
            <a:extLst>
              <a:ext uri="{FF2B5EF4-FFF2-40B4-BE49-F238E27FC236}">
                <a16:creationId xmlns:a16="http://schemas.microsoft.com/office/drawing/2014/main" id="{22ED0524-1734-F373-C88B-A9DA38A49772}"/>
              </a:ext>
            </a:extLst>
          </p:cNvPr>
          <p:cNvSpPr/>
          <p:nvPr/>
        </p:nvSpPr>
        <p:spPr>
          <a:xfrm>
            <a:off x="6170270" y="1498158"/>
            <a:ext cx="2497445" cy="38895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Model Evaluation </a:t>
            </a:r>
          </a:p>
          <a:p>
            <a:pPr marL="285750" indent="-285750">
              <a:buFont typeface="Arial" panose="020B0604020202020204" pitchFamily="34" charset="0"/>
              <a:buChar char="•"/>
            </a:pPr>
            <a:r>
              <a:rPr lang="en-US" dirty="0">
                <a:solidFill>
                  <a:schemeClr val="tx1"/>
                </a:solidFill>
              </a:rPr>
              <a:t>Create parameters for different models </a:t>
            </a:r>
          </a:p>
          <a:p>
            <a:pPr marL="285750" indent="-285750">
              <a:buFont typeface="Arial" panose="020B0604020202020204" pitchFamily="34" charset="0"/>
              <a:buChar char="•"/>
            </a:pPr>
            <a:r>
              <a:rPr lang="en-US" dirty="0">
                <a:solidFill>
                  <a:schemeClr val="tx1"/>
                </a:solidFill>
              </a:rPr>
              <a:t>Find the best parameter using </a:t>
            </a:r>
            <a:r>
              <a:rPr lang="en-US" dirty="0" err="1">
                <a:solidFill>
                  <a:schemeClr val="tx1"/>
                </a:solidFill>
              </a:rPr>
              <a:t>GridSearchCV</a:t>
            </a:r>
            <a:r>
              <a:rPr lang="en-US" dirty="0">
                <a:solidFill>
                  <a:schemeClr val="tx1"/>
                </a:solidFill>
              </a:rPr>
              <a:t> on training set for each model</a:t>
            </a:r>
          </a:p>
          <a:p>
            <a:pPr marL="285750" indent="-285750">
              <a:buFont typeface="Arial" panose="020B0604020202020204" pitchFamily="34" charset="0"/>
              <a:buChar char="•"/>
            </a:pPr>
            <a:r>
              <a:rPr lang="en-US" dirty="0">
                <a:solidFill>
                  <a:schemeClr val="tx1"/>
                </a:solidFill>
              </a:rPr>
              <a:t>Calculate the accuracy on the test data and plot the confusion matrix for each model</a:t>
            </a:r>
          </a:p>
        </p:txBody>
      </p:sp>
      <p:sp>
        <p:nvSpPr>
          <p:cNvPr id="8" name="Rectangle 7">
            <a:extLst>
              <a:ext uri="{FF2B5EF4-FFF2-40B4-BE49-F238E27FC236}">
                <a16:creationId xmlns:a16="http://schemas.microsoft.com/office/drawing/2014/main" id="{9C616147-BC25-021C-753C-6B56A2525B49}"/>
              </a:ext>
            </a:extLst>
          </p:cNvPr>
          <p:cNvSpPr/>
          <p:nvPr/>
        </p:nvSpPr>
        <p:spPr>
          <a:xfrm>
            <a:off x="8884734" y="1498158"/>
            <a:ext cx="2497445" cy="38895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Model Selection </a:t>
            </a:r>
          </a:p>
          <a:p>
            <a:pPr marL="285750" indent="-285750">
              <a:buFont typeface="Arial" panose="020B0604020202020204" pitchFamily="34" charset="0"/>
              <a:buChar char="•"/>
            </a:pPr>
            <a:r>
              <a:rPr lang="en-US" dirty="0">
                <a:solidFill>
                  <a:schemeClr val="tx1"/>
                </a:solidFill>
              </a:rPr>
              <a:t>Compare the accuracy scores and confusion matrices to find the best model</a:t>
            </a:r>
          </a:p>
        </p:txBody>
      </p:sp>
      <p:sp>
        <p:nvSpPr>
          <p:cNvPr id="9" name="Rectangle 8">
            <a:extLst>
              <a:ext uri="{FF2B5EF4-FFF2-40B4-BE49-F238E27FC236}">
                <a16:creationId xmlns:a16="http://schemas.microsoft.com/office/drawing/2014/main" id="{C463BCC6-E4C1-272E-63B1-5C923412B2AD}"/>
              </a:ext>
            </a:extLst>
          </p:cNvPr>
          <p:cNvSpPr/>
          <p:nvPr/>
        </p:nvSpPr>
        <p:spPr>
          <a:xfrm>
            <a:off x="3484475" y="1498158"/>
            <a:ext cx="2497445" cy="38895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Model Building</a:t>
            </a:r>
          </a:p>
          <a:p>
            <a:pPr marL="285750" indent="-285750">
              <a:buFont typeface="Arial" panose="020B0604020202020204" pitchFamily="34" charset="0"/>
              <a:buChar char="•"/>
            </a:pPr>
            <a:r>
              <a:rPr lang="en-US" dirty="0">
                <a:solidFill>
                  <a:schemeClr val="tx1"/>
                </a:solidFill>
              </a:rPr>
              <a:t>Decide the models to use </a:t>
            </a:r>
          </a:p>
          <a:p>
            <a:pPr marL="285750" indent="-285750">
              <a:buFont typeface="Arial" panose="020B0604020202020204" pitchFamily="34" charset="0"/>
              <a:buChar char="•"/>
            </a:pPr>
            <a:r>
              <a:rPr lang="en-US" dirty="0">
                <a:solidFill>
                  <a:schemeClr val="tx1"/>
                </a:solidFill>
              </a:rPr>
              <a:t>Create parameters for different models  </a:t>
            </a:r>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24842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200" dirty="0">
                <a:solidFill>
                  <a:schemeClr val="accent3">
                    <a:lumMod val="25000"/>
                  </a:schemeClr>
                </a:solidFill>
                <a:latin typeface="+mn-lt"/>
              </a:rPr>
              <a:t>Exploratory data analysis results</a:t>
            </a:r>
          </a:p>
          <a:p>
            <a:pPr>
              <a:lnSpc>
                <a:spcPct val="100000"/>
              </a:lnSpc>
              <a:spcBef>
                <a:spcPts val="1400"/>
              </a:spcBef>
            </a:pPr>
            <a:r>
              <a:rPr lang="en-US" sz="3200" dirty="0">
                <a:solidFill>
                  <a:schemeClr val="accent3">
                    <a:lumMod val="25000"/>
                  </a:schemeClr>
                </a:solidFill>
                <a:latin typeface="+mn-lt"/>
              </a:rPr>
              <a:t>Interactive analytics demo in screenshots</a:t>
            </a:r>
          </a:p>
          <a:p>
            <a:pPr>
              <a:lnSpc>
                <a:spcPct val="100000"/>
              </a:lnSpc>
              <a:spcBef>
                <a:spcPts val="1400"/>
              </a:spcBef>
            </a:pPr>
            <a:r>
              <a:rPr lang="en-US" sz="3200" dirty="0">
                <a:solidFill>
                  <a:schemeClr val="accent3">
                    <a:lumMod val="25000"/>
                  </a:schemeClr>
                </a:solidFill>
                <a:latin typeface="+mn-lt"/>
              </a:rPr>
              <a:t>Predictive analysis results</a:t>
            </a:r>
          </a:p>
          <a:p>
            <a:pPr lvl="1"/>
            <a:endParaRPr lang="en-US" sz="1800" dirty="0"/>
          </a:p>
          <a:p>
            <a:pPr marL="457200" lvl="1" indent="0">
              <a:buNone/>
            </a:pPr>
            <a:endParaRPr lang="en-US" sz="1800"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Results</a:t>
            </a:r>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Flight Number vs. Launch Site</a:t>
            </a:r>
          </a:p>
        </p:txBody>
      </p:sp>
      <p:pic>
        <p:nvPicPr>
          <p:cNvPr id="5" name="Picture 4" descr="Chart, scatter chart&#10;&#10;Description automatically generated">
            <a:extLst>
              <a:ext uri="{FF2B5EF4-FFF2-40B4-BE49-F238E27FC236}">
                <a16:creationId xmlns:a16="http://schemas.microsoft.com/office/drawing/2014/main" id="{A005AE26-7BB6-C5D1-6921-445833B055B5}"/>
              </a:ext>
            </a:extLst>
          </p:cNvPr>
          <p:cNvPicPr>
            <a:picLocks noChangeAspect="1"/>
          </p:cNvPicPr>
          <p:nvPr/>
        </p:nvPicPr>
        <p:blipFill>
          <a:blip r:embed="rId3"/>
          <a:stretch>
            <a:fillRect/>
          </a:stretch>
        </p:blipFill>
        <p:spPr>
          <a:xfrm>
            <a:off x="770012" y="1534884"/>
            <a:ext cx="10515599" cy="2135779"/>
          </a:xfrm>
          <a:prstGeom prst="rect">
            <a:avLst/>
          </a:prstGeom>
        </p:spPr>
      </p:pic>
      <p:sp>
        <p:nvSpPr>
          <p:cNvPr id="6" name="TextBox 5">
            <a:extLst>
              <a:ext uri="{FF2B5EF4-FFF2-40B4-BE49-F238E27FC236}">
                <a16:creationId xmlns:a16="http://schemas.microsoft.com/office/drawing/2014/main" id="{C3B9EB23-B66B-5849-E71B-04808899360C}"/>
              </a:ext>
            </a:extLst>
          </p:cNvPr>
          <p:cNvSpPr txBox="1"/>
          <p:nvPr/>
        </p:nvSpPr>
        <p:spPr>
          <a:xfrm>
            <a:off x="1187586" y="4490550"/>
            <a:ext cx="9858366" cy="830997"/>
          </a:xfrm>
          <a:prstGeom prst="rect">
            <a:avLst/>
          </a:prstGeom>
          <a:noFill/>
        </p:spPr>
        <p:txBody>
          <a:bodyPr wrap="square" rtlCol="0">
            <a:spAutoFit/>
          </a:bodyPr>
          <a:lstStyle/>
          <a:p>
            <a:r>
              <a:rPr lang="en-US" sz="2400" dirty="0"/>
              <a:t>Most failures were happened at the first 20 flights and at CCAFS SLC 40 launch site</a:t>
            </a:r>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Payload vs. Launch Site</a:t>
            </a:r>
          </a:p>
        </p:txBody>
      </p:sp>
      <p:pic>
        <p:nvPicPr>
          <p:cNvPr id="7" name="Picture 6" descr="Chart, scatter chart&#10;&#10;Description automatically generated">
            <a:extLst>
              <a:ext uri="{FF2B5EF4-FFF2-40B4-BE49-F238E27FC236}">
                <a16:creationId xmlns:a16="http://schemas.microsoft.com/office/drawing/2014/main" id="{20EF011C-3096-B363-2C70-1374859A755F}"/>
              </a:ext>
            </a:extLst>
          </p:cNvPr>
          <p:cNvPicPr>
            <a:picLocks noChangeAspect="1"/>
          </p:cNvPicPr>
          <p:nvPr/>
        </p:nvPicPr>
        <p:blipFill>
          <a:blip r:embed="rId3"/>
          <a:stretch>
            <a:fillRect/>
          </a:stretch>
        </p:blipFill>
        <p:spPr>
          <a:xfrm>
            <a:off x="770011" y="1651000"/>
            <a:ext cx="6350000" cy="3556000"/>
          </a:xfrm>
          <a:prstGeom prst="rect">
            <a:avLst/>
          </a:prstGeom>
        </p:spPr>
      </p:pic>
      <p:sp>
        <p:nvSpPr>
          <p:cNvPr id="8" name="TextBox 7">
            <a:extLst>
              <a:ext uri="{FF2B5EF4-FFF2-40B4-BE49-F238E27FC236}">
                <a16:creationId xmlns:a16="http://schemas.microsoft.com/office/drawing/2014/main" id="{632ECE3A-1195-782B-79DC-809491062773}"/>
              </a:ext>
            </a:extLst>
          </p:cNvPr>
          <p:cNvSpPr txBox="1"/>
          <p:nvPr/>
        </p:nvSpPr>
        <p:spPr>
          <a:xfrm>
            <a:off x="7705344" y="1651000"/>
            <a:ext cx="3580267" cy="4524315"/>
          </a:xfrm>
          <a:prstGeom prst="rect">
            <a:avLst/>
          </a:prstGeom>
          <a:noFill/>
        </p:spPr>
        <p:txBody>
          <a:bodyPr wrap="square" rtlCol="0">
            <a:spAutoFit/>
          </a:bodyPr>
          <a:lstStyle/>
          <a:p>
            <a:pPr marL="285750" indent="-285750">
              <a:buFont typeface="Arial" panose="020B0604020202020204" pitchFamily="34" charset="0"/>
              <a:buChar char="•"/>
            </a:pPr>
            <a:r>
              <a:rPr lang="en-US" sz="2400" b="0" i="0" dirty="0">
                <a:solidFill>
                  <a:srgbClr val="000000"/>
                </a:solidFill>
                <a:effectLst/>
              </a:rPr>
              <a:t>From the scatter plot, there were no rockets launched for very heavy payload mass (greater than 10000kg) at VAFB-SLC launch site</a:t>
            </a:r>
            <a:endParaRPr lang="en-US" sz="2400" dirty="0">
              <a:solidFill>
                <a:srgbClr val="000000"/>
              </a:solidFill>
            </a:endParaRPr>
          </a:p>
          <a:p>
            <a:pPr marL="285750" indent="-285750">
              <a:buFont typeface="Arial" panose="020B0604020202020204" pitchFamily="34" charset="0"/>
              <a:buChar char="•"/>
            </a:pPr>
            <a:r>
              <a:rPr lang="en-US" sz="2400" dirty="0">
                <a:solidFill>
                  <a:srgbClr val="000000"/>
                </a:solidFill>
              </a:rPr>
              <a:t>Most rockets were with payload smaller than 8000kg and the success rate was higher when the payload mass greater than 8000kg</a:t>
            </a:r>
            <a:endParaRPr lang="en-US" sz="2400" dirty="0"/>
          </a:p>
        </p:txBody>
      </p:sp>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Flight Number vs. Orbit Type</a:t>
            </a:r>
          </a:p>
        </p:txBody>
      </p:sp>
      <p:pic>
        <p:nvPicPr>
          <p:cNvPr id="5" name="Picture 4" descr="Chart, scatter chart&#10;&#10;Description automatically generated">
            <a:extLst>
              <a:ext uri="{FF2B5EF4-FFF2-40B4-BE49-F238E27FC236}">
                <a16:creationId xmlns:a16="http://schemas.microsoft.com/office/drawing/2014/main" id="{132BE2D8-BFC4-2A79-16BF-C2CD0B8FC8FD}"/>
              </a:ext>
            </a:extLst>
          </p:cNvPr>
          <p:cNvPicPr>
            <a:picLocks noChangeAspect="1"/>
          </p:cNvPicPr>
          <p:nvPr/>
        </p:nvPicPr>
        <p:blipFill>
          <a:blip r:embed="rId3"/>
          <a:stretch>
            <a:fillRect/>
          </a:stretch>
        </p:blipFill>
        <p:spPr>
          <a:xfrm>
            <a:off x="770011" y="1600200"/>
            <a:ext cx="5422900" cy="3657600"/>
          </a:xfrm>
          <a:prstGeom prst="rect">
            <a:avLst/>
          </a:prstGeom>
        </p:spPr>
      </p:pic>
      <p:sp>
        <p:nvSpPr>
          <p:cNvPr id="6" name="TextBox 5">
            <a:extLst>
              <a:ext uri="{FF2B5EF4-FFF2-40B4-BE49-F238E27FC236}">
                <a16:creationId xmlns:a16="http://schemas.microsoft.com/office/drawing/2014/main" id="{6D36B126-0226-C03D-B4D5-178EC1F9E003}"/>
              </a:ext>
            </a:extLst>
          </p:cNvPr>
          <p:cNvSpPr txBox="1"/>
          <p:nvPr/>
        </p:nvSpPr>
        <p:spPr>
          <a:xfrm>
            <a:off x="7705344" y="1600200"/>
            <a:ext cx="3580267" cy="3046988"/>
          </a:xfrm>
          <a:prstGeom prst="rect">
            <a:avLst/>
          </a:prstGeom>
          <a:noFill/>
        </p:spPr>
        <p:txBody>
          <a:bodyPr wrap="square" rtlCol="0">
            <a:spAutoFit/>
          </a:bodyPr>
          <a:lstStyle/>
          <a:p>
            <a:r>
              <a:rPr lang="en-US" sz="2400" b="0" i="0" dirty="0">
                <a:solidFill>
                  <a:srgbClr val="000000"/>
                </a:solidFill>
                <a:effectLst/>
              </a:rPr>
              <a:t>For LEO orbit, the success appeared that was related to the number of flights; on the other hand, there seemed to be no relationship between flight number when in GTO, ISS, PO orbits.</a:t>
            </a:r>
            <a:endParaRPr lang="en-US" sz="2400" dirty="0"/>
          </a:p>
        </p:txBody>
      </p:sp>
    </p:spTree>
    <p:extLst>
      <p:ext uri="{BB962C8B-B14F-4D97-AF65-F5344CB8AC3E}">
        <p14:creationId xmlns:p14="http://schemas.microsoft.com/office/powerpoint/2010/main" val="1106727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Payload vs. Orbit Type</a:t>
            </a:r>
          </a:p>
        </p:txBody>
      </p:sp>
      <p:pic>
        <p:nvPicPr>
          <p:cNvPr id="5" name="Picture 4" descr="Chart, scatter chart&#10;&#10;Description automatically generated">
            <a:extLst>
              <a:ext uri="{FF2B5EF4-FFF2-40B4-BE49-F238E27FC236}">
                <a16:creationId xmlns:a16="http://schemas.microsoft.com/office/drawing/2014/main" id="{067E9E8B-901D-0C3A-C952-F9E756831206}"/>
              </a:ext>
            </a:extLst>
          </p:cNvPr>
          <p:cNvPicPr>
            <a:picLocks noChangeAspect="1"/>
          </p:cNvPicPr>
          <p:nvPr/>
        </p:nvPicPr>
        <p:blipFill>
          <a:blip r:embed="rId3"/>
          <a:stretch>
            <a:fillRect/>
          </a:stretch>
        </p:blipFill>
        <p:spPr>
          <a:xfrm>
            <a:off x="770011" y="1619250"/>
            <a:ext cx="5575300" cy="3619500"/>
          </a:xfrm>
          <a:prstGeom prst="rect">
            <a:avLst/>
          </a:prstGeom>
        </p:spPr>
      </p:pic>
      <p:sp>
        <p:nvSpPr>
          <p:cNvPr id="6" name="TextBox 5">
            <a:extLst>
              <a:ext uri="{FF2B5EF4-FFF2-40B4-BE49-F238E27FC236}">
                <a16:creationId xmlns:a16="http://schemas.microsoft.com/office/drawing/2014/main" id="{7020FE0B-8D67-3F5D-97E1-24A3FC25F974}"/>
              </a:ext>
            </a:extLst>
          </p:cNvPr>
          <p:cNvSpPr txBox="1"/>
          <p:nvPr/>
        </p:nvSpPr>
        <p:spPr>
          <a:xfrm>
            <a:off x="7705344" y="1600200"/>
            <a:ext cx="3580267" cy="3785652"/>
          </a:xfrm>
          <a:prstGeom prst="rect">
            <a:avLst/>
          </a:prstGeom>
          <a:noFill/>
        </p:spPr>
        <p:txBody>
          <a:bodyPr wrap="square" rtlCol="0">
            <a:spAutoFit/>
          </a:bodyPr>
          <a:lstStyle/>
          <a:p>
            <a:pPr marL="342900" indent="-342900" algn="l" rtl="0">
              <a:buFont typeface="Arial" panose="020B0604020202020204" pitchFamily="34" charset="0"/>
              <a:buChar char="•"/>
            </a:pPr>
            <a:r>
              <a:rPr lang="en-US" sz="2400" dirty="0">
                <a:solidFill>
                  <a:srgbClr val="000000"/>
                </a:solidFill>
                <a:effectLst/>
              </a:rPr>
              <a:t>With heavier payloads the successful landings were more for PO, LEO and ISS. By Contrast, the unsuccessful rate were more for MEO and VLEO</a:t>
            </a:r>
          </a:p>
          <a:p>
            <a:pPr marL="342900" indent="-342900" algn="l" rtl="0">
              <a:buFont typeface="Arial" panose="020B0604020202020204" pitchFamily="34" charset="0"/>
              <a:buChar char="•"/>
            </a:pPr>
            <a:r>
              <a:rPr lang="en-US" sz="2400" dirty="0">
                <a:solidFill>
                  <a:srgbClr val="000000"/>
                </a:solidFill>
                <a:effectLst/>
              </a:rPr>
              <a:t>For Orbit GTO, it was hard to distinguish success rate based on payload mass</a:t>
            </a:r>
          </a:p>
        </p:txBody>
      </p:sp>
    </p:spTree>
    <p:extLst>
      <p:ext uri="{BB962C8B-B14F-4D97-AF65-F5344CB8AC3E}">
        <p14:creationId xmlns:p14="http://schemas.microsoft.com/office/powerpoint/2010/main" val="3145340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Executive Summary</a:t>
            </a:r>
          </a:p>
          <a:p>
            <a:pPr>
              <a:lnSpc>
                <a:spcPct val="100000"/>
              </a:lnSpc>
              <a:spcBef>
                <a:spcPts val="1400"/>
              </a:spcBef>
            </a:pPr>
            <a:r>
              <a:rPr lang="en-US" sz="2200" dirty="0">
                <a:solidFill>
                  <a:schemeClr val="accent3">
                    <a:lumMod val="25000"/>
                  </a:schemeClr>
                </a:solidFill>
                <a:latin typeface="+mn-lt"/>
              </a:rPr>
              <a:t>Introduction</a:t>
            </a:r>
          </a:p>
          <a:p>
            <a:pPr>
              <a:lnSpc>
                <a:spcPct val="100000"/>
              </a:lnSpc>
              <a:spcBef>
                <a:spcPts val="1400"/>
              </a:spcBef>
            </a:pPr>
            <a:r>
              <a:rPr lang="en-US" sz="2200" dirty="0">
                <a:solidFill>
                  <a:schemeClr val="accent3">
                    <a:lumMod val="25000"/>
                  </a:schemeClr>
                </a:solidFill>
                <a:latin typeface="+mn-lt"/>
              </a:rPr>
              <a:t>Methodology</a:t>
            </a:r>
          </a:p>
          <a:p>
            <a:pPr>
              <a:lnSpc>
                <a:spcPct val="100000"/>
              </a:lnSpc>
              <a:spcBef>
                <a:spcPts val="1400"/>
              </a:spcBef>
            </a:pPr>
            <a:r>
              <a:rPr lang="en-US" sz="2200" dirty="0">
                <a:solidFill>
                  <a:schemeClr val="accent3">
                    <a:lumMod val="25000"/>
                  </a:schemeClr>
                </a:solidFill>
                <a:latin typeface="+mn-lt"/>
              </a:rPr>
              <a:t>Results</a:t>
            </a:r>
          </a:p>
          <a:p>
            <a:pPr>
              <a:lnSpc>
                <a:spcPct val="100000"/>
              </a:lnSpc>
              <a:spcBef>
                <a:spcPts val="1400"/>
              </a:spcBef>
            </a:pPr>
            <a:r>
              <a:rPr lang="en-US" sz="2200" dirty="0">
                <a:solidFill>
                  <a:schemeClr val="accent3">
                    <a:lumMod val="25000"/>
                  </a:schemeClr>
                </a:solidFill>
                <a:latin typeface="+mn-lt"/>
              </a:rPr>
              <a:t>Conclusion</a:t>
            </a:r>
          </a:p>
          <a:p>
            <a:pPr>
              <a:lnSpc>
                <a:spcPct val="100000"/>
              </a:lnSpc>
              <a:spcBef>
                <a:spcPts val="1400"/>
              </a:spcBef>
            </a:pPr>
            <a:r>
              <a:rPr lang="en-US" sz="2200" dirty="0">
                <a:solidFill>
                  <a:schemeClr val="accent3">
                    <a:lumMod val="25000"/>
                  </a:schemeClr>
                </a:solidFill>
                <a:latin typeface="+mn-lt"/>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Success Rate vs. Orbit Type</a:t>
            </a:r>
          </a:p>
        </p:txBody>
      </p:sp>
      <p:pic>
        <p:nvPicPr>
          <p:cNvPr id="5" name="Picture 4" descr="Chart, bar chart&#10;&#10;Description automatically generated">
            <a:extLst>
              <a:ext uri="{FF2B5EF4-FFF2-40B4-BE49-F238E27FC236}">
                <a16:creationId xmlns:a16="http://schemas.microsoft.com/office/drawing/2014/main" id="{AFCBD68F-E1C9-AD07-8C9B-A1AE1E74B228}"/>
              </a:ext>
            </a:extLst>
          </p:cNvPr>
          <p:cNvPicPr>
            <a:picLocks noChangeAspect="1"/>
          </p:cNvPicPr>
          <p:nvPr/>
        </p:nvPicPr>
        <p:blipFill>
          <a:blip r:embed="rId4"/>
          <a:stretch>
            <a:fillRect/>
          </a:stretch>
        </p:blipFill>
        <p:spPr>
          <a:xfrm>
            <a:off x="770011" y="1479550"/>
            <a:ext cx="5257800" cy="3898900"/>
          </a:xfrm>
          <a:prstGeom prst="rect">
            <a:avLst/>
          </a:prstGeom>
        </p:spPr>
      </p:pic>
      <p:sp>
        <p:nvSpPr>
          <p:cNvPr id="6" name="TextBox 5">
            <a:extLst>
              <a:ext uri="{FF2B5EF4-FFF2-40B4-BE49-F238E27FC236}">
                <a16:creationId xmlns:a16="http://schemas.microsoft.com/office/drawing/2014/main" id="{B6310349-F3AB-B7AC-FF39-76764AC5CE7D}"/>
              </a:ext>
            </a:extLst>
          </p:cNvPr>
          <p:cNvSpPr txBox="1"/>
          <p:nvPr/>
        </p:nvSpPr>
        <p:spPr>
          <a:xfrm>
            <a:off x="7705344" y="1600200"/>
            <a:ext cx="3580267" cy="4154984"/>
          </a:xfrm>
          <a:prstGeom prst="rect">
            <a:avLst/>
          </a:prstGeom>
          <a:noFill/>
        </p:spPr>
        <p:txBody>
          <a:bodyPr wrap="square" rtlCol="0">
            <a:spAutoFit/>
          </a:bodyPr>
          <a:lstStyle/>
          <a:p>
            <a:r>
              <a:rPr lang="en-US" sz="2400" b="0" i="0" dirty="0">
                <a:solidFill>
                  <a:srgbClr val="000000"/>
                </a:solidFill>
                <a:effectLst/>
              </a:rPr>
              <a:t>From the bar plot, Orbits ES-L1, GEO, HEO, and SSO had the highest success rate, which equals 1. Orbit SO was the only one with 0 success rate</a:t>
            </a:r>
          </a:p>
          <a:p>
            <a:r>
              <a:rPr lang="en-US" sz="2400" dirty="0">
                <a:solidFill>
                  <a:srgbClr val="000000"/>
                </a:solidFill>
              </a:rPr>
              <a:t>However, Orbit </a:t>
            </a:r>
            <a:r>
              <a:rPr lang="en-US" sz="2400" b="0" i="0" dirty="0">
                <a:solidFill>
                  <a:srgbClr val="000000"/>
                </a:solidFill>
                <a:effectLst/>
              </a:rPr>
              <a:t>ES-L1, GEO, HEO, and SO only had </a:t>
            </a:r>
            <a:r>
              <a:rPr lang="en-US" sz="2400" dirty="0">
                <a:solidFill>
                  <a:srgbClr val="000000"/>
                </a:solidFill>
              </a:rPr>
              <a:t>one</a:t>
            </a:r>
            <a:r>
              <a:rPr lang="en-US" sz="2400" b="0" i="0" dirty="0">
                <a:solidFill>
                  <a:srgbClr val="000000"/>
                </a:solidFill>
                <a:effectLst/>
              </a:rPr>
              <a:t> record, so we need more data in the future to draw a conclusion</a:t>
            </a:r>
            <a:endParaRPr lang="en-US" sz="2400"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5" name="Picture 4" descr="Chart, line chart&#10;&#10;Description automatically generated">
            <a:extLst>
              <a:ext uri="{FF2B5EF4-FFF2-40B4-BE49-F238E27FC236}">
                <a16:creationId xmlns:a16="http://schemas.microsoft.com/office/drawing/2014/main" id="{49A7187B-A04D-EE93-8492-47BE5F5F03B6}"/>
              </a:ext>
            </a:extLst>
          </p:cNvPr>
          <p:cNvPicPr>
            <a:picLocks noChangeAspect="1"/>
          </p:cNvPicPr>
          <p:nvPr/>
        </p:nvPicPr>
        <p:blipFill>
          <a:blip r:embed="rId3"/>
          <a:stretch>
            <a:fillRect/>
          </a:stretch>
        </p:blipFill>
        <p:spPr>
          <a:xfrm>
            <a:off x="770011" y="1644650"/>
            <a:ext cx="5168900" cy="3568700"/>
          </a:xfrm>
          <a:prstGeom prst="rect">
            <a:avLst/>
          </a:prstGeom>
        </p:spPr>
      </p:pic>
      <p:sp>
        <p:nvSpPr>
          <p:cNvPr id="6" name="TextBox 5">
            <a:extLst>
              <a:ext uri="{FF2B5EF4-FFF2-40B4-BE49-F238E27FC236}">
                <a16:creationId xmlns:a16="http://schemas.microsoft.com/office/drawing/2014/main" id="{47FA726A-A136-0741-F528-2FC8A20A5AF6}"/>
              </a:ext>
            </a:extLst>
          </p:cNvPr>
          <p:cNvSpPr txBox="1"/>
          <p:nvPr/>
        </p:nvSpPr>
        <p:spPr>
          <a:xfrm>
            <a:off x="7705344" y="1600200"/>
            <a:ext cx="3580267"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t>From 2010 to 2013, the success rate stayed at 0</a:t>
            </a:r>
          </a:p>
          <a:p>
            <a:pPr marL="342900" indent="-342900">
              <a:buFont typeface="Arial" panose="020B0604020202020204" pitchFamily="34" charset="0"/>
              <a:buChar char="•"/>
            </a:pPr>
            <a:r>
              <a:rPr lang="en-US" sz="2400" dirty="0">
                <a:solidFill>
                  <a:srgbClr val="000000"/>
                </a:solidFill>
              </a:rPr>
              <a:t>Starting from 2013, the </a:t>
            </a:r>
            <a:r>
              <a:rPr lang="en-US" sz="2400" b="0" i="0" dirty="0">
                <a:solidFill>
                  <a:srgbClr val="000000"/>
                </a:solidFill>
                <a:effectLst/>
              </a:rPr>
              <a:t>success rate overall kept increasing till 2020</a:t>
            </a:r>
          </a:p>
          <a:p>
            <a:pPr marL="342900" indent="-342900">
              <a:buFont typeface="Arial" panose="020B0604020202020204" pitchFamily="34" charset="0"/>
              <a:buChar char="•"/>
            </a:pPr>
            <a:r>
              <a:rPr lang="en-US" sz="2400" dirty="0">
                <a:solidFill>
                  <a:srgbClr val="000000"/>
                </a:solidFill>
              </a:rPr>
              <a:t>There was a drop in 2018</a:t>
            </a:r>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All Launch Site Names</a:t>
            </a:r>
          </a:p>
        </p:txBody>
      </p:sp>
      <p:sp>
        <p:nvSpPr>
          <p:cNvPr id="7" name="TextBox 6">
            <a:extLst>
              <a:ext uri="{FF2B5EF4-FFF2-40B4-BE49-F238E27FC236}">
                <a16:creationId xmlns:a16="http://schemas.microsoft.com/office/drawing/2014/main" id="{ECC56F29-1928-2D71-C8E4-57CA0840032B}"/>
              </a:ext>
            </a:extLst>
          </p:cNvPr>
          <p:cNvSpPr txBox="1"/>
          <p:nvPr/>
        </p:nvSpPr>
        <p:spPr>
          <a:xfrm>
            <a:off x="770011" y="4693920"/>
            <a:ext cx="7900416" cy="369332"/>
          </a:xfrm>
          <a:prstGeom prst="rect">
            <a:avLst/>
          </a:prstGeom>
          <a:noFill/>
        </p:spPr>
        <p:txBody>
          <a:bodyPr wrap="square" rtlCol="0">
            <a:spAutoFit/>
          </a:bodyPr>
          <a:lstStyle/>
          <a:p>
            <a:r>
              <a:rPr lang="en-US" dirty="0"/>
              <a:t>Used DISTINCT function to find the unique launch sites</a:t>
            </a:r>
          </a:p>
        </p:txBody>
      </p:sp>
      <p:pic>
        <p:nvPicPr>
          <p:cNvPr id="9" name="Picture 8" descr="Graphical user interface, application&#10;&#10;Description automatically generated">
            <a:extLst>
              <a:ext uri="{FF2B5EF4-FFF2-40B4-BE49-F238E27FC236}">
                <a16:creationId xmlns:a16="http://schemas.microsoft.com/office/drawing/2014/main" id="{B280CF4B-5A22-4167-894B-FC854286A604}"/>
              </a:ext>
            </a:extLst>
          </p:cNvPr>
          <p:cNvPicPr>
            <a:picLocks noChangeAspect="1"/>
          </p:cNvPicPr>
          <p:nvPr/>
        </p:nvPicPr>
        <p:blipFill>
          <a:blip r:embed="rId3"/>
          <a:stretch>
            <a:fillRect/>
          </a:stretch>
        </p:blipFill>
        <p:spPr>
          <a:xfrm>
            <a:off x="770011" y="1908048"/>
            <a:ext cx="7772400" cy="196900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Launch Site Names Begin with 'CCA'</a:t>
            </a:r>
          </a:p>
        </p:txBody>
      </p:sp>
      <p:pic>
        <p:nvPicPr>
          <p:cNvPr id="4" name="Picture 3" descr="Table&#10;&#10;Description automatically generated">
            <a:extLst>
              <a:ext uri="{FF2B5EF4-FFF2-40B4-BE49-F238E27FC236}">
                <a16:creationId xmlns:a16="http://schemas.microsoft.com/office/drawing/2014/main" id="{4A1BF812-3698-30DF-F7D4-40B4E7D2B8BF}"/>
              </a:ext>
            </a:extLst>
          </p:cNvPr>
          <p:cNvPicPr>
            <a:picLocks noChangeAspect="1"/>
          </p:cNvPicPr>
          <p:nvPr/>
        </p:nvPicPr>
        <p:blipFill>
          <a:blip r:embed="rId3"/>
          <a:stretch>
            <a:fillRect/>
          </a:stretch>
        </p:blipFill>
        <p:spPr>
          <a:xfrm>
            <a:off x="770011" y="1540829"/>
            <a:ext cx="7772400" cy="3142357"/>
          </a:xfrm>
          <a:prstGeom prst="rect">
            <a:avLst/>
          </a:prstGeom>
        </p:spPr>
      </p:pic>
      <p:sp>
        <p:nvSpPr>
          <p:cNvPr id="6" name="TextBox 5">
            <a:extLst>
              <a:ext uri="{FF2B5EF4-FFF2-40B4-BE49-F238E27FC236}">
                <a16:creationId xmlns:a16="http://schemas.microsoft.com/office/drawing/2014/main" id="{0ACA13A0-756B-00E5-5D42-AE76E42128EF}"/>
              </a:ext>
            </a:extLst>
          </p:cNvPr>
          <p:cNvSpPr txBox="1"/>
          <p:nvPr/>
        </p:nvSpPr>
        <p:spPr>
          <a:xfrm>
            <a:off x="770011" y="4951650"/>
            <a:ext cx="7900416" cy="646331"/>
          </a:xfrm>
          <a:prstGeom prst="rect">
            <a:avLst/>
          </a:prstGeom>
          <a:noFill/>
        </p:spPr>
        <p:txBody>
          <a:bodyPr wrap="square" rtlCol="0">
            <a:spAutoFit/>
          </a:bodyPr>
          <a:lstStyle/>
          <a:p>
            <a:r>
              <a:rPr lang="en-US" dirty="0"/>
              <a:t>Used WHERE and LIKE function to find the launch site names beginning with ‘CCA’ and Used LIMIT to show the top 5 records</a:t>
            </a:r>
          </a:p>
        </p:txBody>
      </p:sp>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Total Payload Mass</a:t>
            </a:r>
          </a:p>
        </p:txBody>
      </p:sp>
      <p:pic>
        <p:nvPicPr>
          <p:cNvPr id="4" name="Picture 3" descr="Graphical user interface&#10;&#10;Description automatically generated with medium confidence">
            <a:extLst>
              <a:ext uri="{FF2B5EF4-FFF2-40B4-BE49-F238E27FC236}">
                <a16:creationId xmlns:a16="http://schemas.microsoft.com/office/drawing/2014/main" id="{00DC8CF8-7FD7-1BF5-DF75-74C54F9C1A63}"/>
              </a:ext>
            </a:extLst>
          </p:cNvPr>
          <p:cNvPicPr>
            <a:picLocks noChangeAspect="1"/>
          </p:cNvPicPr>
          <p:nvPr/>
        </p:nvPicPr>
        <p:blipFill>
          <a:blip r:embed="rId3"/>
          <a:stretch>
            <a:fillRect/>
          </a:stretch>
        </p:blipFill>
        <p:spPr>
          <a:xfrm>
            <a:off x="770011" y="1767841"/>
            <a:ext cx="7772400" cy="1661160"/>
          </a:xfrm>
          <a:prstGeom prst="rect">
            <a:avLst/>
          </a:prstGeom>
        </p:spPr>
      </p:pic>
      <p:sp>
        <p:nvSpPr>
          <p:cNvPr id="6" name="TextBox 5">
            <a:extLst>
              <a:ext uri="{FF2B5EF4-FFF2-40B4-BE49-F238E27FC236}">
                <a16:creationId xmlns:a16="http://schemas.microsoft.com/office/drawing/2014/main" id="{AFBE1219-2EA5-2F82-E49A-0064B0AA55E1}"/>
              </a:ext>
            </a:extLst>
          </p:cNvPr>
          <p:cNvSpPr txBox="1"/>
          <p:nvPr/>
        </p:nvSpPr>
        <p:spPr>
          <a:xfrm>
            <a:off x="706003" y="4426260"/>
            <a:ext cx="7900416" cy="646331"/>
          </a:xfrm>
          <a:prstGeom prst="rect">
            <a:avLst/>
          </a:prstGeom>
          <a:noFill/>
        </p:spPr>
        <p:txBody>
          <a:bodyPr wrap="square" rtlCol="0">
            <a:spAutoFit/>
          </a:bodyPr>
          <a:lstStyle/>
          <a:p>
            <a:r>
              <a:rPr lang="en-US" dirty="0"/>
              <a:t>Used WHERE to find </a:t>
            </a:r>
            <a:r>
              <a:rPr lang="en-US" dirty="0">
                <a:solidFill>
                  <a:srgbClr val="000000"/>
                </a:solidFill>
                <a:effectLst/>
              </a:rPr>
              <a:t>boosters launched by NASA (CRS) and used </a:t>
            </a:r>
            <a:r>
              <a:rPr lang="en-US" dirty="0"/>
              <a:t>SUM function to calculate the total payload mass</a:t>
            </a:r>
          </a:p>
        </p:txBody>
      </p:sp>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Average Payload Mass by F9 v1.1</a:t>
            </a:r>
          </a:p>
        </p:txBody>
      </p:sp>
      <p:pic>
        <p:nvPicPr>
          <p:cNvPr id="4" name="Picture 3" descr="Graphical user interface, application&#10;&#10;Description automatically generated">
            <a:extLst>
              <a:ext uri="{FF2B5EF4-FFF2-40B4-BE49-F238E27FC236}">
                <a16:creationId xmlns:a16="http://schemas.microsoft.com/office/drawing/2014/main" id="{7F6213DD-0348-7290-61EF-C2CEA0AD2A47}"/>
              </a:ext>
            </a:extLst>
          </p:cNvPr>
          <p:cNvPicPr>
            <a:picLocks noChangeAspect="1"/>
          </p:cNvPicPr>
          <p:nvPr/>
        </p:nvPicPr>
        <p:blipFill>
          <a:blip r:embed="rId3"/>
          <a:stretch>
            <a:fillRect/>
          </a:stretch>
        </p:blipFill>
        <p:spPr>
          <a:xfrm>
            <a:off x="770011" y="1727038"/>
            <a:ext cx="7772400" cy="1701962"/>
          </a:xfrm>
          <a:prstGeom prst="rect">
            <a:avLst/>
          </a:prstGeom>
        </p:spPr>
      </p:pic>
      <p:sp>
        <p:nvSpPr>
          <p:cNvPr id="8" name="TextBox 7">
            <a:extLst>
              <a:ext uri="{FF2B5EF4-FFF2-40B4-BE49-F238E27FC236}">
                <a16:creationId xmlns:a16="http://schemas.microsoft.com/office/drawing/2014/main" id="{B51B8AA3-DB9F-1933-CAF0-B8E937941DC4}"/>
              </a:ext>
            </a:extLst>
          </p:cNvPr>
          <p:cNvSpPr txBox="1"/>
          <p:nvPr/>
        </p:nvSpPr>
        <p:spPr>
          <a:xfrm>
            <a:off x="706003" y="4426260"/>
            <a:ext cx="7900416" cy="646331"/>
          </a:xfrm>
          <a:prstGeom prst="rect">
            <a:avLst/>
          </a:prstGeom>
          <a:noFill/>
        </p:spPr>
        <p:txBody>
          <a:bodyPr wrap="square" rtlCol="0">
            <a:spAutoFit/>
          </a:bodyPr>
          <a:lstStyle/>
          <a:p>
            <a:r>
              <a:rPr lang="en-US" dirty="0"/>
              <a:t>Used WHERE to find </a:t>
            </a:r>
            <a:r>
              <a:rPr lang="en-US" dirty="0">
                <a:solidFill>
                  <a:srgbClr val="000000"/>
                </a:solidFill>
                <a:effectLst/>
              </a:rPr>
              <a:t>boosters F9 v1.1 and used AVG</a:t>
            </a:r>
            <a:r>
              <a:rPr lang="en-US" dirty="0"/>
              <a:t> function to calculate the mean payload mass</a:t>
            </a:r>
          </a:p>
        </p:txBody>
      </p:sp>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First Successful Ground Landing Date</a:t>
            </a:r>
          </a:p>
        </p:txBody>
      </p:sp>
      <p:pic>
        <p:nvPicPr>
          <p:cNvPr id="4" name="Picture 3" descr="Graphical user interface, text, application, email&#10;&#10;Description automatically generated">
            <a:extLst>
              <a:ext uri="{FF2B5EF4-FFF2-40B4-BE49-F238E27FC236}">
                <a16:creationId xmlns:a16="http://schemas.microsoft.com/office/drawing/2014/main" id="{7D7CCDCE-E9D0-68D3-F03B-0927B93D706D}"/>
              </a:ext>
            </a:extLst>
          </p:cNvPr>
          <p:cNvPicPr>
            <a:picLocks noChangeAspect="1"/>
          </p:cNvPicPr>
          <p:nvPr/>
        </p:nvPicPr>
        <p:blipFill>
          <a:blip r:embed="rId3"/>
          <a:stretch>
            <a:fillRect/>
          </a:stretch>
        </p:blipFill>
        <p:spPr>
          <a:xfrm>
            <a:off x="770011" y="1662546"/>
            <a:ext cx="7772400" cy="1766454"/>
          </a:xfrm>
          <a:prstGeom prst="rect">
            <a:avLst/>
          </a:prstGeom>
        </p:spPr>
      </p:pic>
      <p:sp>
        <p:nvSpPr>
          <p:cNvPr id="8" name="TextBox 7">
            <a:extLst>
              <a:ext uri="{FF2B5EF4-FFF2-40B4-BE49-F238E27FC236}">
                <a16:creationId xmlns:a16="http://schemas.microsoft.com/office/drawing/2014/main" id="{295C63EB-354E-8F46-6EA0-1AA4A63F1816}"/>
              </a:ext>
            </a:extLst>
          </p:cNvPr>
          <p:cNvSpPr txBox="1"/>
          <p:nvPr/>
        </p:nvSpPr>
        <p:spPr>
          <a:xfrm>
            <a:off x="706003" y="4426260"/>
            <a:ext cx="7900416" cy="646331"/>
          </a:xfrm>
          <a:prstGeom prst="rect">
            <a:avLst/>
          </a:prstGeom>
          <a:noFill/>
        </p:spPr>
        <p:txBody>
          <a:bodyPr wrap="square" rtlCol="0">
            <a:spAutoFit/>
          </a:bodyPr>
          <a:lstStyle/>
          <a:p>
            <a:r>
              <a:rPr lang="en-US" dirty="0"/>
              <a:t>Used WHERE to find successful </a:t>
            </a:r>
            <a:r>
              <a:rPr lang="en-US" dirty="0">
                <a:solidFill>
                  <a:srgbClr val="000000"/>
                </a:solidFill>
                <a:effectLst/>
              </a:rPr>
              <a:t>ground landing and used ORDER BY and LIMIT 1 to find the earliest date</a:t>
            </a:r>
            <a:endParaRPr lang="en-US" dirty="0"/>
          </a:p>
        </p:txBody>
      </p:sp>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Successful Drone Ship Landing with Payload between 4000 and 6000</a:t>
            </a:r>
          </a:p>
        </p:txBody>
      </p:sp>
      <p:pic>
        <p:nvPicPr>
          <p:cNvPr id="3" name="Picture 2" descr="Graphical user interface, text, application&#10;&#10;Description automatically generated">
            <a:extLst>
              <a:ext uri="{FF2B5EF4-FFF2-40B4-BE49-F238E27FC236}">
                <a16:creationId xmlns:a16="http://schemas.microsoft.com/office/drawing/2014/main" id="{F6E3D291-4827-08FF-B479-CD1950D066E0}"/>
              </a:ext>
            </a:extLst>
          </p:cNvPr>
          <p:cNvPicPr>
            <a:picLocks noChangeAspect="1"/>
          </p:cNvPicPr>
          <p:nvPr/>
        </p:nvPicPr>
        <p:blipFill>
          <a:blip r:embed="rId3"/>
          <a:stretch>
            <a:fillRect/>
          </a:stretch>
        </p:blipFill>
        <p:spPr>
          <a:xfrm>
            <a:off x="706003" y="1745346"/>
            <a:ext cx="7772400" cy="2023266"/>
          </a:xfrm>
          <a:prstGeom prst="rect">
            <a:avLst/>
          </a:prstGeom>
        </p:spPr>
      </p:pic>
      <p:sp>
        <p:nvSpPr>
          <p:cNvPr id="7" name="TextBox 6">
            <a:extLst>
              <a:ext uri="{FF2B5EF4-FFF2-40B4-BE49-F238E27FC236}">
                <a16:creationId xmlns:a16="http://schemas.microsoft.com/office/drawing/2014/main" id="{1F7FCC4D-ED2D-8FD9-0FCB-A31739C8CBC5}"/>
              </a:ext>
            </a:extLst>
          </p:cNvPr>
          <p:cNvSpPr txBox="1"/>
          <p:nvPr/>
        </p:nvSpPr>
        <p:spPr>
          <a:xfrm>
            <a:off x="706003" y="4426260"/>
            <a:ext cx="7900416" cy="646331"/>
          </a:xfrm>
          <a:prstGeom prst="rect">
            <a:avLst/>
          </a:prstGeom>
          <a:noFill/>
        </p:spPr>
        <p:txBody>
          <a:bodyPr wrap="square" rtlCol="0">
            <a:spAutoFit/>
          </a:bodyPr>
          <a:lstStyle/>
          <a:p>
            <a:r>
              <a:rPr lang="en-US" dirty="0"/>
              <a:t>Used WHERE to find successful </a:t>
            </a:r>
            <a:r>
              <a:rPr lang="en-US" dirty="0">
                <a:solidFill>
                  <a:srgbClr val="000000"/>
                </a:solidFill>
                <a:effectLst/>
              </a:rPr>
              <a:t>drone ship landing and filter payload mass between 4000 and 6000 and used DISTINCT to find the unique booster version</a:t>
            </a:r>
            <a:endParaRPr lang="en-US" dirty="0"/>
          </a:p>
        </p:txBody>
      </p:sp>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Total Number of Successful and Failure Mission Outcomes</a:t>
            </a:r>
          </a:p>
        </p:txBody>
      </p:sp>
      <p:pic>
        <p:nvPicPr>
          <p:cNvPr id="4" name="Picture 3" descr="Graphical user interface, text, application, email&#10;&#10;Description automatically generated">
            <a:extLst>
              <a:ext uri="{FF2B5EF4-FFF2-40B4-BE49-F238E27FC236}">
                <a16:creationId xmlns:a16="http://schemas.microsoft.com/office/drawing/2014/main" id="{1DF5D01B-52CC-63FD-4507-02028F4ED465}"/>
              </a:ext>
            </a:extLst>
          </p:cNvPr>
          <p:cNvPicPr>
            <a:picLocks noChangeAspect="1"/>
          </p:cNvPicPr>
          <p:nvPr/>
        </p:nvPicPr>
        <p:blipFill>
          <a:blip r:embed="rId3"/>
          <a:stretch>
            <a:fillRect/>
          </a:stretch>
        </p:blipFill>
        <p:spPr>
          <a:xfrm>
            <a:off x="770011" y="1548704"/>
            <a:ext cx="7772400" cy="1880296"/>
          </a:xfrm>
          <a:prstGeom prst="rect">
            <a:avLst/>
          </a:prstGeom>
        </p:spPr>
      </p:pic>
      <p:sp>
        <p:nvSpPr>
          <p:cNvPr id="6" name="TextBox 5">
            <a:extLst>
              <a:ext uri="{FF2B5EF4-FFF2-40B4-BE49-F238E27FC236}">
                <a16:creationId xmlns:a16="http://schemas.microsoft.com/office/drawing/2014/main" id="{3851A15D-5AAA-20C0-F79F-C0858A180906}"/>
              </a:ext>
            </a:extLst>
          </p:cNvPr>
          <p:cNvSpPr txBox="1"/>
          <p:nvPr/>
        </p:nvSpPr>
        <p:spPr>
          <a:xfrm>
            <a:off x="706003" y="4426260"/>
            <a:ext cx="7900416" cy="923330"/>
          </a:xfrm>
          <a:prstGeom prst="rect">
            <a:avLst/>
          </a:prstGeom>
          <a:noFill/>
        </p:spPr>
        <p:txBody>
          <a:bodyPr wrap="square" rtlCol="0">
            <a:spAutoFit/>
          </a:bodyPr>
          <a:lstStyle/>
          <a:p>
            <a:r>
              <a:rPr lang="en-US" dirty="0"/>
              <a:t>Used WHERE and ‘Success%’ to find all successful mission outcomes and ‘Failure%’ to find all fail mission outcomes. Then, used COUNT to calculate total outcomes for both outcomes. Finally, used UNION to merge two query outcomes into one table.</a:t>
            </a:r>
          </a:p>
        </p:txBody>
      </p:sp>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Boosters Carried Maximum Payload</a:t>
            </a:r>
          </a:p>
        </p:txBody>
      </p:sp>
      <p:pic>
        <p:nvPicPr>
          <p:cNvPr id="4" name="Picture 3" descr="Graphical user interface, text, application&#10;&#10;Description automatically generated">
            <a:extLst>
              <a:ext uri="{FF2B5EF4-FFF2-40B4-BE49-F238E27FC236}">
                <a16:creationId xmlns:a16="http://schemas.microsoft.com/office/drawing/2014/main" id="{5DEADC6C-CDC5-3181-E2EA-1E4C82E21D0A}"/>
              </a:ext>
            </a:extLst>
          </p:cNvPr>
          <p:cNvPicPr>
            <a:picLocks noChangeAspect="1"/>
          </p:cNvPicPr>
          <p:nvPr/>
        </p:nvPicPr>
        <p:blipFill>
          <a:blip r:embed="rId3"/>
          <a:stretch>
            <a:fillRect/>
          </a:stretch>
        </p:blipFill>
        <p:spPr>
          <a:xfrm>
            <a:off x="770011" y="1642110"/>
            <a:ext cx="7772400" cy="3573779"/>
          </a:xfrm>
          <a:prstGeom prst="rect">
            <a:avLst/>
          </a:prstGeom>
        </p:spPr>
      </p:pic>
      <p:sp>
        <p:nvSpPr>
          <p:cNvPr id="6" name="TextBox 5">
            <a:extLst>
              <a:ext uri="{FF2B5EF4-FFF2-40B4-BE49-F238E27FC236}">
                <a16:creationId xmlns:a16="http://schemas.microsoft.com/office/drawing/2014/main" id="{28957BD4-92DD-3E53-F888-287511500824}"/>
              </a:ext>
            </a:extLst>
          </p:cNvPr>
          <p:cNvSpPr txBox="1"/>
          <p:nvPr/>
        </p:nvSpPr>
        <p:spPr>
          <a:xfrm>
            <a:off x="770011" y="5308635"/>
            <a:ext cx="7900416" cy="646331"/>
          </a:xfrm>
          <a:prstGeom prst="rect">
            <a:avLst/>
          </a:prstGeom>
          <a:noFill/>
        </p:spPr>
        <p:txBody>
          <a:bodyPr wrap="square" rtlCol="0">
            <a:spAutoFit/>
          </a:bodyPr>
          <a:lstStyle/>
          <a:p>
            <a:r>
              <a:rPr lang="en-US" dirty="0"/>
              <a:t>Used subquery with MAX function to find the maximum payload and used WHERE to find the booster versions have the maximum payload </a:t>
            </a:r>
          </a:p>
        </p:txBody>
      </p:sp>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59244"/>
            <a:ext cx="10100394" cy="496010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Summary of methodologies</a:t>
            </a:r>
          </a:p>
          <a:p>
            <a:pPr lvl="1">
              <a:lnSpc>
                <a:spcPct val="100000"/>
              </a:lnSpc>
              <a:spcBef>
                <a:spcPts val="1400"/>
              </a:spcBef>
            </a:pPr>
            <a:r>
              <a:rPr lang="en-US" sz="2200" dirty="0">
                <a:solidFill>
                  <a:schemeClr val="accent3">
                    <a:lumMod val="25000"/>
                  </a:schemeClr>
                </a:solidFill>
                <a:latin typeface="+mn-lt"/>
              </a:rPr>
              <a:t>Data collection with Web scraping</a:t>
            </a:r>
          </a:p>
          <a:p>
            <a:pPr lvl="1">
              <a:lnSpc>
                <a:spcPct val="100000"/>
              </a:lnSpc>
              <a:spcBef>
                <a:spcPts val="1400"/>
              </a:spcBef>
            </a:pPr>
            <a:r>
              <a:rPr lang="en-US" sz="2200" dirty="0">
                <a:solidFill>
                  <a:schemeClr val="accent3">
                    <a:lumMod val="25000"/>
                  </a:schemeClr>
                </a:solidFill>
                <a:latin typeface="+mn-lt"/>
              </a:rPr>
              <a:t>Data Wrangling </a:t>
            </a:r>
          </a:p>
          <a:p>
            <a:pPr lvl="1">
              <a:lnSpc>
                <a:spcPct val="100000"/>
              </a:lnSpc>
              <a:spcBef>
                <a:spcPts val="1400"/>
              </a:spcBef>
            </a:pPr>
            <a:r>
              <a:rPr lang="en-US" sz="2200" dirty="0">
                <a:solidFill>
                  <a:schemeClr val="accent3">
                    <a:lumMod val="25000"/>
                  </a:schemeClr>
                </a:solidFill>
                <a:latin typeface="+mn-lt"/>
              </a:rPr>
              <a:t>Exploratory Data Analysis</a:t>
            </a:r>
          </a:p>
          <a:p>
            <a:pPr lvl="1">
              <a:lnSpc>
                <a:spcPct val="100000"/>
              </a:lnSpc>
              <a:spcBef>
                <a:spcPts val="1400"/>
              </a:spcBef>
            </a:pPr>
            <a:r>
              <a:rPr lang="en-US" sz="2200" dirty="0">
                <a:solidFill>
                  <a:schemeClr val="accent3">
                    <a:lumMod val="25000"/>
                  </a:schemeClr>
                </a:solidFill>
                <a:latin typeface="+mn-lt"/>
              </a:rPr>
              <a:t>Machine Learning Prediction</a:t>
            </a:r>
          </a:p>
          <a:p>
            <a:pPr>
              <a:lnSpc>
                <a:spcPct val="100000"/>
              </a:lnSpc>
              <a:spcBef>
                <a:spcPts val="1400"/>
              </a:spcBef>
            </a:pPr>
            <a:r>
              <a:rPr lang="en-US" sz="2200" dirty="0">
                <a:solidFill>
                  <a:schemeClr val="accent3">
                    <a:lumMod val="25000"/>
                  </a:schemeClr>
                </a:solidFill>
                <a:latin typeface="+mn-lt"/>
              </a:rPr>
              <a:t>Summary of all results</a:t>
            </a:r>
          </a:p>
          <a:p>
            <a:pPr lvl="1">
              <a:lnSpc>
                <a:spcPct val="100000"/>
              </a:lnSpc>
              <a:spcBef>
                <a:spcPts val="1400"/>
              </a:spcBef>
            </a:pPr>
            <a:r>
              <a:rPr lang="en-US" sz="2200" dirty="0">
                <a:solidFill>
                  <a:schemeClr val="accent3">
                    <a:lumMod val="25000"/>
                  </a:schemeClr>
                </a:solidFill>
                <a:latin typeface="+mn-lt"/>
              </a:rPr>
              <a:t>Exploratory Data Analysis Results</a:t>
            </a:r>
          </a:p>
          <a:p>
            <a:pPr lvl="1">
              <a:lnSpc>
                <a:spcPct val="100000"/>
              </a:lnSpc>
              <a:spcBef>
                <a:spcPts val="1400"/>
              </a:spcBef>
            </a:pPr>
            <a:r>
              <a:rPr lang="en-US" sz="2200" dirty="0">
                <a:solidFill>
                  <a:schemeClr val="accent3">
                    <a:lumMod val="25000"/>
                  </a:schemeClr>
                </a:solidFill>
                <a:latin typeface="+mn-lt"/>
              </a:rPr>
              <a:t>Interactive Dashboard</a:t>
            </a:r>
          </a:p>
          <a:p>
            <a:pPr lvl="1">
              <a:lnSpc>
                <a:spcPct val="100000"/>
              </a:lnSpc>
              <a:spcBef>
                <a:spcPts val="1400"/>
              </a:spcBef>
            </a:pPr>
            <a:r>
              <a:rPr lang="en-US" sz="2200" dirty="0">
                <a:solidFill>
                  <a:schemeClr val="accent3">
                    <a:lumMod val="25000"/>
                  </a:schemeClr>
                </a:solidFill>
                <a:latin typeface="+mn-lt"/>
              </a:rPr>
              <a:t>Evaluation of Models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Executive Summary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2015 Launch Records</a:t>
            </a:r>
          </a:p>
        </p:txBody>
      </p:sp>
      <p:sp>
        <p:nvSpPr>
          <p:cNvPr id="6" name="TextBox 5">
            <a:extLst>
              <a:ext uri="{FF2B5EF4-FFF2-40B4-BE49-F238E27FC236}">
                <a16:creationId xmlns:a16="http://schemas.microsoft.com/office/drawing/2014/main" id="{891BE3C0-B2E0-9AD5-9F4F-DF095613D736}"/>
              </a:ext>
            </a:extLst>
          </p:cNvPr>
          <p:cNvSpPr txBox="1"/>
          <p:nvPr/>
        </p:nvSpPr>
        <p:spPr>
          <a:xfrm>
            <a:off x="770011" y="4145649"/>
            <a:ext cx="7900416" cy="923330"/>
          </a:xfrm>
          <a:prstGeom prst="rect">
            <a:avLst/>
          </a:prstGeom>
          <a:noFill/>
        </p:spPr>
        <p:txBody>
          <a:bodyPr wrap="square" rtlCol="0">
            <a:spAutoFit/>
          </a:bodyPr>
          <a:lstStyle/>
          <a:p>
            <a:r>
              <a:rPr lang="en-US" dirty="0"/>
              <a:t>Used WHERE and ‘2015%’ to find 2015 year and “Failure (drone ship)” to find the failure drone ship outcomes. Then, selected month using STRFTIME</a:t>
            </a:r>
            <a:r>
              <a:rPr lang="zh-CN" altLang="en-US" dirty="0"/>
              <a:t> </a:t>
            </a:r>
            <a:r>
              <a:rPr lang="en-US" altLang="zh-CN" dirty="0"/>
              <a:t>to</a:t>
            </a:r>
            <a:r>
              <a:rPr lang="zh-CN" altLang="en-US" dirty="0"/>
              <a:t> </a:t>
            </a:r>
            <a:r>
              <a:rPr lang="en-US" altLang="zh-CN" dirty="0"/>
              <a:t>find</a:t>
            </a:r>
            <a:r>
              <a:rPr lang="zh-CN" altLang="en-US" dirty="0"/>
              <a:t> </a:t>
            </a:r>
            <a:r>
              <a:rPr lang="en-US" altLang="zh-CN" dirty="0"/>
              <a:t>the</a:t>
            </a:r>
            <a:r>
              <a:rPr lang="zh-CN" altLang="en-US" dirty="0"/>
              <a:t> </a:t>
            </a:r>
            <a:r>
              <a:rPr lang="en-US" altLang="zh-CN" dirty="0"/>
              <a:t>month</a:t>
            </a:r>
            <a:endParaRPr lang="en-US" dirty="0"/>
          </a:p>
        </p:txBody>
      </p:sp>
      <p:pic>
        <p:nvPicPr>
          <p:cNvPr id="8" name="Picture 7" descr="A picture containing text&#10;&#10;Description automatically generated">
            <a:extLst>
              <a:ext uri="{FF2B5EF4-FFF2-40B4-BE49-F238E27FC236}">
                <a16:creationId xmlns:a16="http://schemas.microsoft.com/office/drawing/2014/main" id="{CE598F87-E11B-B645-160B-900E012D1A15}"/>
              </a:ext>
            </a:extLst>
          </p:cNvPr>
          <p:cNvPicPr>
            <a:picLocks noChangeAspect="1"/>
          </p:cNvPicPr>
          <p:nvPr/>
        </p:nvPicPr>
        <p:blipFill>
          <a:blip r:embed="rId3"/>
          <a:stretch>
            <a:fillRect/>
          </a:stretch>
        </p:blipFill>
        <p:spPr>
          <a:xfrm>
            <a:off x="834019" y="1797318"/>
            <a:ext cx="7772400" cy="163871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Rank Landing Outcomes Between 2010-06-04 and 2017-03-20</a:t>
            </a:r>
          </a:p>
        </p:txBody>
      </p:sp>
      <p:pic>
        <p:nvPicPr>
          <p:cNvPr id="4" name="Picture 3" descr="Graphical user interface, text, application, email&#10;&#10;Description automatically generated">
            <a:extLst>
              <a:ext uri="{FF2B5EF4-FFF2-40B4-BE49-F238E27FC236}">
                <a16:creationId xmlns:a16="http://schemas.microsoft.com/office/drawing/2014/main" id="{9DB51359-36F7-3760-684A-41590008CFDC}"/>
              </a:ext>
            </a:extLst>
          </p:cNvPr>
          <p:cNvPicPr>
            <a:picLocks noChangeAspect="1"/>
          </p:cNvPicPr>
          <p:nvPr/>
        </p:nvPicPr>
        <p:blipFill>
          <a:blip r:embed="rId3"/>
          <a:stretch>
            <a:fillRect/>
          </a:stretch>
        </p:blipFill>
        <p:spPr>
          <a:xfrm>
            <a:off x="770011" y="1495717"/>
            <a:ext cx="7772400" cy="2962368"/>
          </a:xfrm>
          <a:prstGeom prst="rect">
            <a:avLst/>
          </a:prstGeom>
        </p:spPr>
      </p:pic>
      <p:sp>
        <p:nvSpPr>
          <p:cNvPr id="6" name="TextBox 5">
            <a:extLst>
              <a:ext uri="{FF2B5EF4-FFF2-40B4-BE49-F238E27FC236}">
                <a16:creationId xmlns:a16="http://schemas.microsoft.com/office/drawing/2014/main" id="{6309C8D5-3E9F-570B-DA2E-8FC3432D6B7E}"/>
              </a:ext>
            </a:extLst>
          </p:cNvPr>
          <p:cNvSpPr txBox="1"/>
          <p:nvPr/>
        </p:nvSpPr>
        <p:spPr>
          <a:xfrm>
            <a:off x="770011" y="4866103"/>
            <a:ext cx="7900416" cy="923330"/>
          </a:xfrm>
          <a:prstGeom prst="rect">
            <a:avLst/>
          </a:prstGeom>
          <a:noFill/>
        </p:spPr>
        <p:txBody>
          <a:bodyPr wrap="square" rtlCol="0">
            <a:spAutoFit/>
          </a:bodyPr>
          <a:lstStyle/>
          <a:p>
            <a:r>
              <a:rPr lang="en-US" dirty="0"/>
              <a:t>Used WHERE and BETWEEN to find the date between 2010-06-04 and 2017-03-20 and used GROUP BY and COUNT to count each landing outcome. Finally, used ORDER BY and DESC to rank the count from most to least.</a:t>
            </a:r>
          </a:p>
        </p:txBody>
      </p:sp>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Launch Site Locations  </a:t>
            </a:r>
          </a:p>
        </p:txBody>
      </p:sp>
      <p:pic>
        <p:nvPicPr>
          <p:cNvPr id="4" name="Picture 3" descr="Map&#10;&#10;Description automatically generated">
            <a:extLst>
              <a:ext uri="{FF2B5EF4-FFF2-40B4-BE49-F238E27FC236}">
                <a16:creationId xmlns:a16="http://schemas.microsoft.com/office/drawing/2014/main" id="{71483015-CF30-5D59-96E7-2AC6F3975264}"/>
              </a:ext>
            </a:extLst>
          </p:cNvPr>
          <p:cNvPicPr>
            <a:picLocks noChangeAspect="1"/>
          </p:cNvPicPr>
          <p:nvPr/>
        </p:nvPicPr>
        <p:blipFill>
          <a:blip r:embed="rId3"/>
          <a:stretch>
            <a:fillRect/>
          </a:stretch>
        </p:blipFill>
        <p:spPr>
          <a:xfrm>
            <a:off x="770011" y="1768302"/>
            <a:ext cx="7772400" cy="4551048"/>
          </a:xfrm>
          <a:prstGeom prst="rect">
            <a:avLst/>
          </a:prstGeom>
        </p:spPr>
      </p:pic>
      <p:sp>
        <p:nvSpPr>
          <p:cNvPr id="6" name="TextBox 5">
            <a:extLst>
              <a:ext uri="{FF2B5EF4-FFF2-40B4-BE49-F238E27FC236}">
                <a16:creationId xmlns:a16="http://schemas.microsoft.com/office/drawing/2014/main" id="{8576B5C4-6209-8595-4E83-22E1669556D9}"/>
              </a:ext>
            </a:extLst>
          </p:cNvPr>
          <p:cNvSpPr txBox="1"/>
          <p:nvPr/>
        </p:nvSpPr>
        <p:spPr>
          <a:xfrm>
            <a:off x="8761867" y="1768302"/>
            <a:ext cx="2523744" cy="1846659"/>
          </a:xfrm>
          <a:prstGeom prst="rect">
            <a:avLst/>
          </a:prstGeom>
          <a:noFill/>
        </p:spPr>
        <p:txBody>
          <a:bodyPr wrap="square" rtlCol="0">
            <a:spAutoFit/>
          </a:bodyPr>
          <a:lstStyle/>
          <a:p>
            <a:pPr algn="l"/>
            <a:r>
              <a:rPr lang="en-US" sz="2400" dirty="0">
                <a:solidFill>
                  <a:srgbClr val="000000"/>
                </a:solidFill>
              </a:rPr>
              <a:t>A</a:t>
            </a:r>
            <a:r>
              <a:rPr lang="en-US" sz="2400" b="0" i="0" dirty="0">
                <a:solidFill>
                  <a:srgbClr val="000000"/>
                </a:solidFill>
                <a:effectLst/>
              </a:rPr>
              <a:t>ll launch sites were in proximity to the Equator line and by the coast</a:t>
            </a:r>
          </a:p>
          <a:p>
            <a:endParaRPr lang="en-US" dirty="0"/>
          </a:p>
        </p:txBody>
      </p:sp>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Launch Outcomes</a:t>
            </a:r>
          </a:p>
        </p:txBody>
      </p:sp>
      <p:sp>
        <p:nvSpPr>
          <p:cNvPr id="4" name="TextBox 3">
            <a:extLst>
              <a:ext uri="{FF2B5EF4-FFF2-40B4-BE49-F238E27FC236}">
                <a16:creationId xmlns:a16="http://schemas.microsoft.com/office/drawing/2014/main" id="{E3BBDEDE-88F6-64E0-23C2-D786E8FED7F8}"/>
              </a:ext>
            </a:extLst>
          </p:cNvPr>
          <p:cNvSpPr txBox="1"/>
          <p:nvPr/>
        </p:nvSpPr>
        <p:spPr>
          <a:xfrm>
            <a:off x="8761867" y="1435666"/>
            <a:ext cx="2523744" cy="5170646"/>
          </a:xfrm>
          <a:prstGeom prst="rect">
            <a:avLst/>
          </a:prstGeom>
          <a:noFill/>
        </p:spPr>
        <p:txBody>
          <a:bodyPr wrap="square" rtlCol="0">
            <a:spAutoFit/>
          </a:bodyPr>
          <a:lstStyle/>
          <a:p>
            <a:pPr algn="l"/>
            <a:r>
              <a:rPr lang="en-US" sz="2400" dirty="0">
                <a:solidFill>
                  <a:schemeClr val="accent6"/>
                </a:solidFill>
              </a:rPr>
              <a:t>Green</a:t>
            </a:r>
            <a:r>
              <a:rPr lang="en-US" sz="2400" dirty="0">
                <a:solidFill>
                  <a:srgbClr val="000000"/>
                </a:solidFill>
              </a:rPr>
              <a:t> markers show successful outcomes</a:t>
            </a:r>
          </a:p>
          <a:p>
            <a:pPr algn="l"/>
            <a:r>
              <a:rPr lang="en-US" sz="2400" dirty="0">
                <a:solidFill>
                  <a:srgbClr val="FF0000"/>
                </a:solidFill>
              </a:rPr>
              <a:t>Red</a:t>
            </a:r>
            <a:r>
              <a:rPr lang="en-US" sz="2400" dirty="0">
                <a:solidFill>
                  <a:srgbClr val="000000"/>
                </a:solidFill>
              </a:rPr>
              <a:t> markers show failed outcomes</a:t>
            </a:r>
          </a:p>
          <a:p>
            <a:pPr algn="l"/>
            <a:endParaRPr lang="en-US" sz="2400" b="0" i="0" dirty="0">
              <a:solidFill>
                <a:srgbClr val="000000"/>
              </a:solidFill>
              <a:effectLst/>
            </a:endParaRPr>
          </a:p>
          <a:p>
            <a:pPr algn="l"/>
            <a:endParaRPr lang="en-US" sz="2400" dirty="0">
              <a:solidFill>
                <a:srgbClr val="000000"/>
              </a:solidFill>
            </a:endParaRPr>
          </a:p>
          <a:p>
            <a:pPr algn="l"/>
            <a:r>
              <a:rPr lang="en-US" sz="2400" dirty="0">
                <a:solidFill>
                  <a:srgbClr val="000000"/>
                </a:solidFill>
              </a:rPr>
              <a:t>There were no patterns of launch outcomes  in each launch site. Each site had success and failure.</a:t>
            </a:r>
            <a:endParaRPr lang="en-US" sz="2400" b="0" i="0" dirty="0">
              <a:solidFill>
                <a:srgbClr val="000000"/>
              </a:solidFill>
              <a:effectLst/>
            </a:endParaRPr>
          </a:p>
          <a:p>
            <a:endParaRPr lang="en-US" dirty="0"/>
          </a:p>
        </p:txBody>
      </p:sp>
      <p:pic>
        <p:nvPicPr>
          <p:cNvPr id="7" name="Picture 6" descr="Shape, arrow&#10;&#10;Description automatically generated">
            <a:extLst>
              <a:ext uri="{FF2B5EF4-FFF2-40B4-BE49-F238E27FC236}">
                <a16:creationId xmlns:a16="http://schemas.microsoft.com/office/drawing/2014/main" id="{AF948F74-BB03-6FD2-4FBA-2BB4FC5E0F84}"/>
              </a:ext>
            </a:extLst>
          </p:cNvPr>
          <p:cNvPicPr>
            <a:picLocks noChangeAspect="1"/>
          </p:cNvPicPr>
          <p:nvPr/>
        </p:nvPicPr>
        <p:blipFill>
          <a:blip r:embed="rId3"/>
          <a:stretch>
            <a:fillRect/>
          </a:stretch>
        </p:blipFill>
        <p:spPr>
          <a:xfrm>
            <a:off x="4645988" y="4142869"/>
            <a:ext cx="2603500" cy="2379210"/>
          </a:xfrm>
          <a:prstGeom prst="rect">
            <a:avLst/>
          </a:prstGeom>
        </p:spPr>
      </p:pic>
      <p:pic>
        <p:nvPicPr>
          <p:cNvPr id="10" name="Picture 9" descr="A picture containing pinwheel, indoor, outdoor object&#10;&#10;Description automatically generated">
            <a:extLst>
              <a:ext uri="{FF2B5EF4-FFF2-40B4-BE49-F238E27FC236}">
                <a16:creationId xmlns:a16="http://schemas.microsoft.com/office/drawing/2014/main" id="{039C4987-0D58-9543-69AC-4AA511E340A8}"/>
              </a:ext>
            </a:extLst>
          </p:cNvPr>
          <p:cNvPicPr>
            <a:picLocks noChangeAspect="1"/>
          </p:cNvPicPr>
          <p:nvPr/>
        </p:nvPicPr>
        <p:blipFill>
          <a:blip r:embed="rId4"/>
          <a:stretch>
            <a:fillRect/>
          </a:stretch>
        </p:blipFill>
        <p:spPr>
          <a:xfrm>
            <a:off x="770011" y="4144075"/>
            <a:ext cx="2363598" cy="2379209"/>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4EEA28F6-B9FF-A5CB-3351-268180FA155B}"/>
              </a:ext>
            </a:extLst>
          </p:cNvPr>
          <p:cNvPicPr>
            <a:picLocks noChangeAspect="1"/>
          </p:cNvPicPr>
          <p:nvPr/>
        </p:nvPicPr>
        <p:blipFill>
          <a:blip r:embed="rId5"/>
          <a:stretch>
            <a:fillRect/>
          </a:stretch>
        </p:blipFill>
        <p:spPr>
          <a:xfrm>
            <a:off x="4645988" y="1354058"/>
            <a:ext cx="2603500" cy="2379208"/>
          </a:xfrm>
          <a:prstGeom prst="rect">
            <a:avLst/>
          </a:prstGeom>
        </p:spPr>
      </p:pic>
      <p:pic>
        <p:nvPicPr>
          <p:cNvPr id="14" name="Picture 13" descr="Diagram&#10;&#10;Description automatically generated with low confidence">
            <a:extLst>
              <a:ext uri="{FF2B5EF4-FFF2-40B4-BE49-F238E27FC236}">
                <a16:creationId xmlns:a16="http://schemas.microsoft.com/office/drawing/2014/main" id="{2842325D-3380-3254-41DF-CA36CA30BD0F}"/>
              </a:ext>
            </a:extLst>
          </p:cNvPr>
          <p:cNvPicPr>
            <a:picLocks noChangeAspect="1"/>
          </p:cNvPicPr>
          <p:nvPr/>
        </p:nvPicPr>
        <p:blipFill>
          <a:blip r:embed="rId6"/>
          <a:stretch>
            <a:fillRect/>
          </a:stretch>
        </p:blipFill>
        <p:spPr>
          <a:xfrm>
            <a:off x="770011" y="1354058"/>
            <a:ext cx="2363598" cy="2379209"/>
          </a:xfrm>
          <a:prstGeom prst="rect">
            <a:avLst/>
          </a:prstGeom>
        </p:spPr>
      </p:pic>
      <p:sp>
        <p:nvSpPr>
          <p:cNvPr id="17" name="TextBox 16">
            <a:extLst>
              <a:ext uri="{FF2B5EF4-FFF2-40B4-BE49-F238E27FC236}">
                <a16:creationId xmlns:a16="http://schemas.microsoft.com/office/drawing/2014/main" id="{7517173C-6F19-064B-B55C-78954C9A6496}"/>
              </a:ext>
            </a:extLst>
          </p:cNvPr>
          <p:cNvSpPr txBox="1"/>
          <p:nvPr/>
        </p:nvSpPr>
        <p:spPr>
          <a:xfrm>
            <a:off x="3111604" y="1609324"/>
            <a:ext cx="1346331" cy="369332"/>
          </a:xfrm>
          <a:prstGeom prst="rect">
            <a:avLst/>
          </a:prstGeom>
          <a:noFill/>
        </p:spPr>
        <p:txBody>
          <a:bodyPr wrap="none" rtlCol="0">
            <a:spAutoFit/>
          </a:bodyPr>
          <a:lstStyle/>
          <a:p>
            <a:r>
              <a:rPr lang="en-US" dirty="0"/>
              <a:t>VAFB SLC-4E</a:t>
            </a:r>
          </a:p>
        </p:txBody>
      </p:sp>
      <p:sp>
        <p:nvSpPr>
          <p:cNvPr id="18" name="TextBox 17">
            <a:extLst>
              <a:ext uri="{FF2B5EF4-FFF2-40B4-BE49-F238E27FC236}">
                <a16:creationId xmlns:a16="http://schemas.microsoft.com/office/drawing/2014/main" id="{D28FE8A4-2FFA-17BB-33F8-C292B426914D}"/>
              </a:ext>
            </a:extLst>
          </p:cNvPr>
          <p:cNvSpPr txBox="1"/>
          <p:nvPr/>
        </p:nvSpPr>
        <p:spPr>
          <a:xfrm>
            <a:off x="7332512" y="1597152"/>
            <a:ext cx="1241302" cy="369332"/>
          </a:xfrm>
          <a:prstGeom prst="rect">
            <a:avLst/>
          </a:prstGeom>
          <a:noFill/>
        </p:spPr>
        <p:txBody>
          <a:bodyPr wrap="none" rtlCol="0">
            <a:spAutoFit/>
          </a:bodyPr>
          <a:lstStyle/>
          <a:p>
            <a:r>
              <a:rPr lang="en-US" dirty="0"/>
              <a:t>KSC LC-39A</a:t>
            </a:r>
          </a:p>
        </p:txBody>
      </p:sp>
      <p:sp>
        <p:nvSpPr>
          <p:cNvPr id="19" name="TextBox 18">
            <a:extLst>
              <a:ext uri="{FF2B5EF4-FFF2-40B4-BE49-F238E27FC236}">
                <a16:creationId xmlns:a16="http://schemas.microsoft.com/office/drawing/2014/main" id="{1425363C-D9A4-A538-5793-B0E409E5E7D5}"/>
              </a:ext>
            </a:extLst>
          </p:cNvPr>
          <p:cNvSpPr txBox="1"/>
          <p:nvPr/>
        </p:nvSpPr>
        <p:spPr>
          <a:xfrm>
            <a:off x="3147584" y="4370832"/>
            <a:ext cx="1454885" cy="369332"/>
          </a:xfrm>
          <a:prstGeom prst="rect">
            <a:avLst/>
          </a:prstGeom>
          <a:noFill/>
        </p:spPr>
        <p:txBody>
          <a:bodyPr wrap="none" rtlCol="0">
            <a:spAutoFit/>
          </a:bodyPr>
          <a:lstStyle/>
          <a:p>
            <a:r>
              <a:rPr lang="en-US" dirty="0"/>
              <a:t>CCAFS SLC-40</a:t>
            </a:r>
          </a:p>
        </p:txBody>
      </p:sp>
      <p:sp>
        <p:nvSpPr>
          <p:cNvPr id="20" name="TextBox 19">
            <a:extLst>
              <a:ext uri="{FF2B5EF4-FFF2-40B4-BE49-F238E27FC236}">
                <a16:creationId xmlns:a16="http://schemas.microsoft.com/office/drawing/2014/main" id="{42BCB895-D851-0677-D086-07D372B79F0C}"/>
              </a:ext>
            </a:extLst>
          </p:cNvPr>
          <p:cNvSpPr txBox="1"/>
          <p:nvPr/>
        </p:nvSpPr>
        <p:spPr>
          <a:xfrm>
            <a:off x="7332512" y="4370832"/>
            <a:ext cx="1349087" cy="369332"/>
          </a:xfrm>
          <a:prstGeom prst="rect">
            <a:avLst/>
          </a:prstGeom>
          <a:noFill/>
        </p:spPr>
        <p:txBody>
          <a:bodyPr wrap="none" rtlCol="0">
            <a:spAutoFit/>
          </a:bodyPr>
          <a:lstStyle/>
          <a:p>
            <a:r>
              <a:rPr lang="en-US" dirty="0"/>
              <a:t>CCAFS LC-40</a:t>
            </a:r>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Distance to closest coastline</a:t>
            </a:r>
          </a:p>
        </p:txBody>
      </p:sp>
      <p:pic>
        <p:nvPicPr>
          <p:cNvPr id="3" name="Picture 2" descr="A picture containing text, sky, map&#10;&#10;Description automatically generated">
            <a:extLst>
              <a:ext uri="{FF2B5EF4-FFF2-40B4-BE49-F238E27FC236}">
                <a16:creationId xmlns:a16="http://schemas.microsoft.com/office/drawing/2014/main" id="{F365A099-79C1-1572-3FB6-E4826CE5451A}"/>
              </a:ext>
            </a:extLst>
          </p:cNvPr>
          <p:cNvPicPr>
            <a:picLocks noChangeAspect="1"/>
          </p:cNvPicPr>
          <p:nvPr/>
        </p:nvPicPr>
        <p:blipFill>
          <a:blip r:embed="rId3"/>
          <a:stretch>
            <a:fillRect/>
          </a:stretch>
        </p:blipFill>
        <p:spPr>
          <a:xfrm>
            <a:off x="770011" y="1512131"/>
            <a:ext cx="7337669" cy="3833738"/>
          </a:xfrm>
          <a:prstGeom prst="rect">
            <a:avLst/>
          </a:prstGeom>
        </p:spPr>
      </p:pic>
      <p:sp>
        <p:nvSpPr>
          <p:cNvPr id="4" name="TextBox 3">
            <a:extLst>
              <a:ext uri="{FF2B5EF4-FFF2-40B4-BE49-F238E27FC236}">
                <a16:creationId xmlns:a16="http://schemas.microsoft.com/office/drawing/2014/main" id="{F8F154F1-55D9-ADEA-7811-2145FFF6F592}"/>
              </a:ext>
            </a:extLst>
          </p:cNvPr>
          <p:cNvSpPr txBox="1"/>
          <p:nvPr/>
        </p:nvSpPr>
        <p:spPr>
          <a:xfrm>
            <a:off x="8761867" y="1512131"/>
            <a:ext cx="2523744" cy="2954655"/>
          </a:xfrm>
          <a:prstGeom prst="rect">
            <a:avLst/>
          </a:prstGeom>
          <a:noFill/>
        </p:spPr>
        <p:txBody>
          <a:bodyPr wrap="square" rtlCol="0">
            <a:spAutoFit/>
          </a:bodyPr>
          <a:lstStyle/>
          <a:p>
            <a:pPr algn="l"/>
            <a:r>
              <a:rPr lang="en-US" sz="2400" dirty="0">
                <a:solidFill>
                  <a:srgbClr val="000000"/>
                </a:solidFill>
              </a:rPr>
              <a:t>The distance to closest coastline from CCAFS SLC-40 was about 0.86km, which was very close to the coastline.</a:t>
            </a:r>
            <a:endParaRPr lang="en-US" sz="2400" b="0" i="0" dirty="0">
              <a:solidFill>
                <a:srgbClr val="000000"/>
              </a:solidFill>
              <a:effectLst/>
            </a:endParaRPr>
          </a:p>
          <a:p>
            <a:endParaRPr lang="en-US" dirty="0"/>
          </a:p>
        </p:txBody>
      </p:sp>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Total Successful Launches by Sites</a:t>
            </a:r>
          </a:p>
        </p:txBody>
      </p:sp>
      <p:pic>
        <p:nvPicPr>
          <p:cNvPr id="3" name="Picture 2" descr="Chart, pie chart&#10;&#10;Description automatically generated">
            <a:extLst>
              <a:ext uri="{FF2B5EF4-FFF2-40B4-BE49-F238E27FC236}">
                <a16:creationId xmlns:a16="http://schemas.microsoft.com/office/drawing/2014/main" id="{2818BAF0-BCB3-0077-4A9B-3E98E3DF95E9}"/>
              </a:ext>
            </a:extLst>
          </p:cNvPr>
          <p:cNvPicPr>
            <a:picLocks noChangeAspect="1"/>
          </p:cNvPicPr>
          <p:nvPr/>
        </p:nvPicPr>
        <p:blipFill>
          <a:blip r:embed="rId3"/>
          <a:stretch>
            <a:fillRect/>
          </a:stretch>
        </p:blipFill>
        <p:spPr>
          <a:xfrm>
            <a:off x="770011" y="2186962"/>
            <a:ext cx="7772400" cy="2484076"/>
          </a:xfrm>
          <a:prstGeom prst="rect">
            <a:avLst/>
          </a:prstGeom>
        </p:spPr>
      </p:pic>
      <p:sp>
        <p:nvSpPr>
          <p:cNvPr id="4" name="TextBox 3">
            <a:extLst>
              <a:ext uri="{FF2B5EF4-FFF2-40B4-BE49-F238E27FC236}">
                <a16:creationId xmlns:a16="http://schemas.microsoft.com/office/drawing/2014/main" id="{9B00CD3D-E3C5-3B7B-86FF-6F537805B9E4}"/>
              </a:ext>
            </a:extLst>
          </p:cNvPr>
          <p:cNvSpPr txBox="1"/>
          <p:nvPr/>
        </p:nvSpPr>
        <p:spPr>
          <a:xfrm>
            <a:off x="8761867" y="2186962"/>
            <a:ext cx="2523744" cy="2585323"/>
          </a:xfrm>
          <a:prstGeom prst="rect">
            <a:avLst/>
          </a:prstGeom>
          <a:noFill/>
        </p:spPr>
        <p:txBody>
          <a:bodyPr wrap="square" rtlCol="0">
            <a:spAutoFit/>
          </a:bodyPr>
          <a:lstStyle/>
          <a:p>
            <a:pPr algn="l"/>
            <a:r>
              <a:rPr lang="en-US" sz="2400" dirty="0">
                <a:solidFill>
                  <a:srgbClr val="000000"/>
                </a:solidFill>
              </a:rPr>
              <a:t>KSC LC-39A had the highest number of launch success, while CCAFS SLC-40 had the lowest</a:t>
            </a:r>
            <a:endParaRPr lang="en-US" sz="2400" b="0" i="0" dirty="0">
              <a:solidFill>
                <a:srgbClr val="000000"/>
              </a:solidFill>
              <a:effectLst/>
            </a:endParaRPr>
          </a:p>
          <a:p>
            <a:endParaRPr lang="en-US" dirty="0"/>
          </a:p>
        </p:txBody>
      </p:sp>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Success Ratio for KSC LC-39A</a:t>
            </a:r>
          </a:p>
        </p:txBody>
      </p:sp>
      <p:pic>
        <p:nvPicPr>
          <p:cNvPr id="3" name="Picture 2" descr="Chart, pie chart&#10;&#10;Description automatically generated">
            <a:extLst>
              <a:ext uri="{FF2B5EF4-FFF2-40B4-BE49-F238E27FC236}">
                <a16:creationId xmlns:a16="http://schemas.microsoft.com/office/drawing/2014/main" id="{2491ECC1-C8B1-9021-CFC2-0AB02032C9CB}"/>
              </a:ext>
            </a:extLst>
          </p:cNvPr>
          <p:cNvPicPr>
            <a:picLocks noChangeAspect="1"/>
          </p:cNvPicPr>
          <p:nvPr/>
        </p:nvPicPr>
        <p:blipFill>
          <a:blip r:embed="rId3"/>
          <a:stretch>
            <a:fillRect/>
          </a:stretch>
        </p:blipFill>
        <p:spPr>
          <a:xfrm>
            <a:off x="770011" y="2186962"/>
            <a:ext cx="7772400" cy="2484076"/>
          </a:xfrm>
          <a:prstGeom prst="rect">
            <a:avLst/>
          </a:prstGeom>
        </p:spPr>
      </p:pic>
      <p:sp>
        <p:nvSpPr>
          <p:cNvPr id="4" name="TextBox 3">
            <a:extLst>
              <a:ext uri="{FF2B5EF4-FFF2-40B4-BE49-F238E27FC236}">
                <a16:creationId xmlns:a16="http://schemas.microsoft.com/office/drawing/2014/main" id="{7F534D78-9C4D-DA49-DCF8-C39120D0E46D}"/>
              </a:ext>
            </a:extLst>
          </p:cNvPr>
          <p:cNvSpPr txBox="1"/>
          <p:nvPr/>
        </p:nvSpPr>
        <p:spPr>
          <a:xfrm>
            <a:off x="8761867" y="2186962"/>
            <a:ext cx="2523744" cy="1846659"/>
          </a:xfrm>
          <a:prstGeom prst="rect">
            <a:avLst/>
          </a:prstGeom>
          <a:noFill/>
        </p:spPr>
        <p:txBody>
          <a:bodyPr wrap="square" rtlCol="0">
            <a:spAutoFit/>
          </a:bodyPr>
          <a:lstStyle/>
          <a:p>
            <a:pPr algn="l"/>
            <a:r>
              <a:rPr lang="en-US" sz="2400" dirty="0">
                <a:solidFill>
                  <a:srgbClr val="000000"/>
                </a:solidFill>
              </a:rPr>
              <a:t>KSC LC-39A had the highest success ratio, which was 76.9%</a:t>
            </a:r>
            <a:endParaRPr lang="en-US" sz="2400" b="0" i="0" dirty="0">
              <a:solidFill>
                <a:srgbClr val="000000"/>
              </a:solidFill>
              <a:effectLst/>
            </a:endParaRPr>
          </a:p>
          <a:p>
            <a:endParaRPr lang="en-US" dirty="0"/>
          </a:p>
        </p:txBody>
      </p:sp>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Payload vs. Launch Outcome</a:t>
            </a:r>
          </a:p>
        </p:txBody>
      </p:sp>
      <p:pic>
        <p:nvPicPr>
          <p:cNvPr id="3" name="Picture 2" descr="Scatter chart&#10;&#10;Description automatically generated with medium confidence">
            <a:extLst>
              <a:ext uri="{FF2B5EF4-FFF2-40B4-BE49-F238E27FC236}">
                <a16:creationId xmlns:a16="http://schemas.microsoft.com/office/drawing/2014/main" id="{43CFA423-CF56-BF7A-76AF-AD0575739702}"/>
              </a:ext>
            </a:extLst>
          </p:cNvPr>
          <p:cNvPicPr>
            <a:picLocks noChangeAspect="1"/>
          </p:cNvPicPr>
          <p:nvPr/>
        </p:nvPicPr>
        <p:blipFill>
          <a:blip r:embed="rId3"/>
          <a:stretch>
            <a:fillRect/>
          </a:stretch>
        </p:blipFill>
        <p:spPr>
          <a:xfrm>
            <a:off x="770011" y="1706880"/>
            <a:ext cx="7772400" cy="2964158"/>
          </a:xfrm>
          <a:prstGeom prst="rect">
            <a:avLst/>
          </a:prstGeom>
        </p:spPr>
      </p:pic>
      <p:sp>
        <p:nvSpPr>
          <p:cNvPr id="4" name="TextBox 3">
            <a:extLst>
              <a:ext uri="{FF2B5EF4-FFF2-40B4-BE49-F238E27FC236}">
                <a16:creationId xmlns:a16="http://schemas.microsoft.com/office/drawing/2014/main" id="{F9B82DE0-74B5-5EAF-B531-062805374142}"/>
              </a:ext>
            </a:extLst>
          </p:cNvPr>
          <p:cNvSpPr txBox="1"/>
          <p:nvPr/>
        </p:nvSpPr>
        <p:spPr>
          <a:xfrm>
            <a:off x="8761866" y="1706880"/>
            <a:ext cx="2747381" cy="4062651"/>
          </a:xfrm>
          <a:prstGeom prst="rect">
            <a:avLst/>
          </a:prstGeom>
          <a:noFill/>
        </p:spPr>
        <p:txBody>
          <a:bodyPr wrap="square" rtlCol="0">
            <a:spAutoFit/>
          </a:bodyPr>
          <a:lstStyle/>
          <a:p>
            <a:pPr marL="342900" indent="-342900" algn="l" rtl="0">
              <a:buFont typeface="Arial" panose="020B0604020202020204" pitchFamily="34" charset="0"/>
              <a:buChar char="•"/>
            </a:pPr>
            <a:r>
              <a:rPr lang="en-US" sz="2400" dirty="0">
                <a:solidFill>
                  <a:srgbClr val="000000"/>
                </a:solidFill>
                <a:effectLst/>
              </a:rPr>
              <a:t>With payloads greater than 6000kg, launches had more unsuccessful </a:t>
            </a:r>
            <a:r>
              <a:rPr lang="en-US" sz="2400" dirty="0">
                <a:solidFill>
                  <a:srgbClr val="000000"/>
                </a:solidFill>
              </a:rPr>
              <a:t>outcomes</a:t>
            </a:r>
          </a:p>
          <a:p>
            <a:pPr marL="342900" indent="-342900" algn="l" rtl="0">
              <a:buFont typeface="Arial" panose="020B0604020202020204" pitchFamily="34" charset="0"/>
              <a:buChar char="•"/>
            </a:pPr>
            <a:r>
              <a:rPr lang="en-US" sz="2400" dirty="0">
                <a:solidFill>
                  <a:srgbClr val="000000"/>
                </a:solidFill>
                <a:effectLst/>
              </a:rPr>
              <a:t>Booster Version v1.1 had more unsuccessful launch outcomes </a:t>
            </a:r>
          </a:p>
          <a:p>
            <a:endParaRPr lang="en-US" dirty="0"/>
          </a:p>
        </p:txBody>
      </p:sp>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09295"/>
            <a:ext cx="10530114"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p:txBody>
      </p:sp>
      <p:sp>
        <p:nvSpPr>
          <p:cNvPr id="6" name="TextBox 5">
            <a:extLst>
              <a:ext uri="{FF2B5EF4-FFF2-40B4-BE49-F238E27FC236}">
                <a16:creationId xmlns:a16="http://schemas.microsoft.com/office/drawing/2014/main" id="{02769528-2981-7302-C8EB-9902EF305100}"/>
              </a:ext>
            </a:extLst>
          </p:cNvPr>
          <p:cNvSpPr txBox="1"/>
          <p:nvPr/>
        </p:nvSpPr>
        <p:spPr>
          <a:xfrm>
            <a:off x="828068" y="1409295"/>
            <a:ext cx="10530114" cy="4247317"/>
          </a:xfrm>
          <a:prstGeom prst="rect">
            <a:avLst/>
          </a:prstGeom>
          <a:noFill/>
        </p:spPr>
        <p:txBody>
          <a:bodyPr wrap="square">
            <a:spAutoFit/>
          </a:bodyPr>
          <a:lstStyle/>
          <a:p>
            <a:pPr algn="l"/>
            <a:r>
              <a:rPr lang="en-US" sz="2400" b="1" i="0" dirty="0">
                <a:solidFill>
                  <a:srgbClr val="1F1F1F"/>
                </a:solidFill>
                <a:effectLst/>
              </a:rPr>
              <a:t>Background: </a:t>
            </a:r>
            <a:r>
              <a:rPr lang="en-US" sz="2400" b="0" i="0" dirty="0">
                <a:solidFill>
                  <a:srgbClr val="1F1F1F"/>
                </a:solidFill>
                <a:effectLst/>
              </a:rPr>
              <a:t>The commercial space age is here, companies are making space travel affordable for everyone. SpaceX, </a:t>
            </a:r>
            <a:r>
              <a:rPr lang="en-US" sz="2400" b="0" i="0" dirty="0">
                <a:solidFill>
                  <a:srgbClr val="1F1F1F"/>
                </a:solidFill>
                <a:effectLst/>
                <a:latin typeface="Source Sans Pro" panose="020B0503030403020204" pitchFamily="34" charset="0"/>
              </a:rPr>
              <a:t>the most successful provider,</a:t>
            </a:r>
            <a:r>
              <a:rPr lang="en-US" sz="2400" b="0" i="0" dirty="0">
                <a:solidFill>
                  <a:srgbClr val="1F1F1F"/>
                </a:solidFill>
                <a:effectLst/>
              </a:rPr>
              <a:t>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a:t>
            </a:r>
          </a:p>
          <a:p>
            <a:pPr algn="l"/>
            <a:endParaRPr lang="en-US" sz="2400" dirty="0">
              <a:solidFill>
                <a:srgbClr val="1F1F1F"/>
              </a:solidFill>
            </a:endParaRPr>
          </a:p>
          <a:p>
            <a:pPr algn="l"/>
            <a:r>
              <a:rPr lang="en-US" sz="2400" b="1" i="0" dirty="0">
                <a:solidFill>
                  <a:srgbClr val="1F1F1F"/>
                </a:solidFill>
                <a:effectLst/>
              </a:rPr>
              <a:t>Goal: </a:t>
            </a:r>
            <a:r>
              <a:rPr lang="en-US" sz="2400" b="0" i="0" dirty="0">
                <a:solidFill>
                  <a:srgbClr val="1F1F1F"/>
                </a:solidFill>
                <a:effectLst/>
              </a:rPr>
              <a:t>use public information and train a machine learning model to predict if SpaceX will reuse the first stage so that company can save cost.</a:t>
            </a:r>
          </a:p>
          <a:p>
            <a:pPr algn="l"/>
            <a:endParaRPr lang="en-US" b="0" i="0" dirty="0">
              <a:solidFill>
                <a:srgbClr val="1F1F1F"/>
              </a:solidFill>
              <a:effectLst/>
            </a:endParaRPr>
          </a:p>
          <a:p>
            <a:pPr algn="l"/>
            <a:endParaRPr lang="en-US" dirty="0">
              <a:solidFill>
                <a:srgbClr val="1F1F1F"/>
              </a:solidFill>
            </a:endParaRPr>
          </a:p>
          <a:p>
            <a:pPr algn="l"/>
            <a:endParaRPr lang="en-US" b="0" i="0" dirty="0">
              <a:solidFill>
                <a:srgbClr val="333333"/>
              </a:solidFill>
              <a:effectLs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31010"/>
            <a:ext cx="10056486" cy="1173150"/>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build 4 classification models logistic regression, support vector machine, tree classifier, and k nearest neighbors. They give the same test accuracy 0.833, precision 0.8, and recall 1.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Classification Accuracy</a:t>
            </a:r>
          </a:p>
        </p:txBody>
      </p:sp>
      <p:pic>
        <p:nvPicPr>
          <p:cNvPr id="3" name="Picture 2" descr="A picture containing chart&#10;&#10;Description automatically generated">
            <a:extLst>
              <a:ext uri="{FF2B5EF4-FFF2-40B4-BE49-F238E27FC236}">
                <a16:creationId xmlns:a16="http://schemas.microsoft.com/office/drawing/2014/main" id="{95E314BB-085D-6B4D-2483-5FF866C8DA55}"/>
              </a:ext>
            </a:extLst>
          </p:cNvPr>
          <p:cNvPicPr>
            <a:picLocks noChangeAspect="1"/>
          </p:cNvPicPr>
          <p:nvPr/>
        </p:nvPicPr>
        <p:blipFill>
          <a:blip r:embed="rId3"/>
          <a:stretch>
            <a:fillRect/>
          </a:stretch>
        </p:blipFill>
        <p:spPr>
          <a:xfrm>
            <a:off x="3404303" y="2904998"/>
            <a:ext cx="4787900" cy="36449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rPr>
              <a:t>The higher weighted payloads (over 8000 kg) perform better than the low weight ones</a:t>
            </a:r>
          </a:p>
          <a:p>
            <a:pPr>
              <a:lnSpc>
                <a:spcPct val="100000"/>
              </a:lnSpc>
              <a:spcBef>
                <a:spcPts val="1400"/>
              </a:spcBef>
            </a:pPr>
            <a:r>
              <a:rPr lang="en-US" sz="2400" dirty="0">
                <a:solidFill>
                  <a:srgbClr val="000000"/>
                </a:solidFill>
              </a:rPr>
              <a:t>KSC LC-39A had the highest success ratio, which was 76.9%</a:t>
            </a:r>
          </a:p>
          <a:p>
            <a:pPr>
              <a:lnSpc>
                <a:spcPct val="100000"/>
              </a:lnSpc>
              <a:spcBef>
                <a:spcPts val="1400"/>
              </a:spcBef>
            </a:pPr>
            <a:r>
              <a:rPr lang="en-US" sz="2400" dirty="0">
                <a:solidFill>
                  <a:srgbClr val="000000"/>
                </a:solidFill>
              </a:rPr>
              <a:t>SSO Orbit had the highest success rate 1 and had more than one launch</a:t>
            </a:r>
            <a:endParaRPr lang="en-US" sz="2400" dirty="0">
              <a:solidFill>
                <a:schemeClr val="accent3">
                  <a:lumMod val="25000"/>
                </a:schemeClr>
              </a:solidFill>
            </a:endParaRPr>
          </a:p>
          <a:p>
            <a:pPr>
              <a:lnSpc>
                <a:spcPct val="100000"/>
              </a:lnSpc>
              <a:spcBef>
                <a:spcPts val="1400"/>
              </a:spcBef>
            </a:pPr>
            <a:r>
              <a:rPr lang="en-US" sz="2400" dirty="0">
                <a:solidFill>
                  <a:srgbClr val="000000"/>
                </a:solidFill>
              </a:rPr>
              <a:t>Starting from 2013, the </a:t>
            </a:r>
            <a:r>
              <a:rPr lang="en-US" sz="2400" dirty="0">
                <a:solidFill>
                  <a:srgbClr val="000000"/>
                </a:solidFill>
                <a:effectLst/>
              </a:rPr>
              <a:t>success rate kept increasing</a:t>
            </a:r>
          </a:p>
          <a:p>
            <a:pPr>
              <a:lnSpc>
                <a:spcPct val="100000"/>
              </a:lnSpc>
              <a:spcBef>
                <a:spcPts val="1400"/>
              </a:spcBef>
            </a:pPr>
            <a:r>
              <a:rPr lang="en-US" sz="2400" dirty="0">
                <a:solidFill>
                  <a:schemeClr val="accent3">
                    <a:lumMod val="25000"/>
                  </a:schemeClr>
                </a:solidFill>
              </a:rPr>
              <a:t>All classification models gave the same test accuracy 0.833 and the major problem is false positive.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Conclusions</a:t>
            </a:r>
          </a:p>
        </p:txBody>
      </p:sp>
    </p:spTree>
    <p:extLst>
      <p:ext uri="{BB962C8B-B14F-4D97-AF65-F5344CB8AC3E}">
        <p14:creationId xmlns:p14="http://schemas.microsoft.com/office/powerpoint/2010/main" val="163012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2FB7B1A-E3AD-0157-4CD6-7448EC7AE05F}"/>
              </a:ext>
            </a:extLst>
          </p:cNvPr>
          <p:cNvSpPr>
            <a:spLocks noGrp="1"/>
          </p:cNvSpPr>
          <p:nvPr>
            <p:ph type="ftr" sz="quarter" idx="10"/>
          </p:nvPr>
        </p:nvSpPr>
        <p:spPr/>
        <p:txBody>
          <a:bodyPr/>
          <a:lstStyle/>
          <a:p>
            <a:r>
              <a:rPr lang="en-US"/>
              <a:t>https://github.com/HanZhuoheng/SpaceX.git</a:t>
            </a: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
        <p:nvSpPr>
          <p:cNvPr id="4" name="Footer Placeholder 3">
            <a:extLst>
              <a:ext uri="{FF2B5EF4-FFF2-40B4-BE49-F238E27FC236}">
                <a16:creationId xmlns:a16="http://schemas.microsoft.com/office/drawing/2014/main" id="{4F2A1A53-44F8-B793-AF46-62E2B4F17F49}"/>
              </a:ext>
            </a:extLst>
          </p:cNvPr>
          <p:cNvSpPr>
            <a:spLocks noGrp="1"/>
          </p:cNvSpPr>
          <p:nvPr>
            <p:ph type="ftr" sz="quarter" idx="11"/>
          </p:nvPr>
        </p:nvSpPr>
        <p:spPr/>
        <p:txBody>
          <a:bodyPr/>
          <a:lstStyle/>
          <a:p>
            <a:r>
              <a:rPr lang="en-US"/>
              <a:t>https://github.com/HanZhuoheng/SpaceX.git</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mn-lt"/>
              </a:rPr>
              <a:t>Executive Summary</a:t>
            </a:r>
          </a:p>
          <a:p>
            <a:pPr>
              <a:lnSpc>
                <a:spcPct val="120000"/>
              </a:lnSpc>
              <a:spcBef>
                <a:spcPts val="1400"/>
              </a:spcBef>
            </a:pPr>
            <a:r>
              <a:rPr lang="en-US" sz="7400" dirty="0">
                <a:solidFill>
                  <a:schemeClr val="accent3">
                    <a:lumMod val="25000"/>
                  </a:schemeClr>
                </a:solidFill>
                <a:latin typeface="+mn-lt"/>
              </a:rPr>
              <a:t>Data collection methodology:</a:t>
            </a:r>
          </a:p>
          <a:p>
            <a:pPr lvl="1">
              <a:lnSpc>
                <a:spcPct val="120000"/>
              </a:lnSpc>
              <a:spcBef>
                <a:spcPts val="1400"/>
              </a:spcBef>
            </a:pPr>
            <a:r>
              <a:rPr lang="en-US" sz="7400" dirty="0">
                <a:solidFill>
                  <a:schemeClr val="bg2">
                    <a:lumMod val="50000"/>
                  </a:schemeClr>
                </a:solidFill>
                <a:latin typeface="+mn-lt"/>
              </a:rPr>
              <a:t>Web-scraped from Wikipedia</a:t>
            </a:r>
          </a:p>
          <a:p>
            <a:pPr>
              <a:lnSpc>
                <a:spcPct val="120000"/>
              </a:lnSpc>
              <a:spcBef>
                <a:spcPts val="1400"/>
              </a:spcBef>
            </a:pPr>
            <a:r>
              <a:rPr lang="en-US" sz="7400" dirty="0">
                <a:solidFill>
                  <a:schemeClr val="accent3">
                    <a:lumMod val="25000"/>
                  </a:schemeClr>
                </a:solidFill>
                <a:latin typeface="+mn-lt"/>
              </a:rPr>
              <a:t>Perform data wrangling</a:t>
            </a:r>
          </a:p>
          <a:p>
            <a:pPr>
              <a:lnSpc>
                <a:spcPct val="120000"/>
              </a:lnSpc>
              <a:spcBef>
                <a:spcPts val="1400"/>
              </a:spcBef>
            </a:pPr>
            <a:r>
              <a:rPr lang="en-US" sz="7400" dirty="0">
                <a:solidFill>
                  <a:schemeClr val="accent3">
                    <a:lumMod val="25000"/>
                  </a:schemeClr>
                </a:solidFill>
                <a:latin typeface="+mn-lt"/>
              </a:rPr>
              <a:t>Perform exploratory data analysis (EDA) using visualization and SQL</a:t>
            </a:r>
          </a:p>
          <a:p>
            <a:pPr>
              <a:lnSpc>
                <a:spcPct val="120000"/>
              </a:lnSpc>
              <a:spcBef>
                <a:spcPts val="1400"/>
              </a:spcBef>
            </a:pPr>
            <a:r>
              <a:rPr lang="en-US" sz="7400" dirty="0">
                <a:solidFill>
                  <a:schemeClr val="accent3">
                    <a:lumMod val="25000"/>
                  </a:schemeClr>
                </a:solidFill>
                <a:latin typeface="+mn-lt"/>
              </a:rPr>
              <a:t>Perform interactive visual analytics using Folium and </a:t>
            </a:r>
            <a:r>
              <a:rPr lang="en-US" sz="7400" dirty="0" err="1">
                <a:solidFill>
                  <a:schemeClr val="accent3">
                    <a:lumMod val="25000"/>
                  </a:schemeClr>
                </a:solidFill>
                <a:latin typeface="+mn-lt"/>
              </a:rPr>
              <a:t>Plotly</a:t>
            </a:r>
            <a:r>
              <a:rPr lang="en-US" sz="7400" dirty="0">
                <a:solidFill>
                  <a:schemeClr val="accent3">
                    <a:lumMod val="25000"/>
                  </a:schemeClr>
                </a:solidFill>
                <a:latin typeface="+mn-lt"/>
              </a:rPr>
              <a:t> Dash</a:t>
            </a:r>
          </a:p>
          <a:p>
            <a:pPr>
              <a:lnSpc>
                <a:spcPct val="120000"/>
              </a:lnSpc>
              <a:spcBef>
                <a:spcPts val="1400"/>
              </a:spcBef>
            </a:pPr>
            <a:r>
              <a:rPr lang="en-US" sz="7400" dirty="0">
                <a:solidFill>
                  <a:schemeClr val="accent3">
                    <a:lumMod val="25000"/>
                  </a:schemeClr>
                </a:solidFill>
                <a:latin typeface="+mn-lt"/>
              </a:rPr>
              <a:t>Perform predictive analysis using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Methodology</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Data Collection - Scraping</a:t>
            </a:r>
          </a:p>
        </p:txBody>
      </p:sp>
      <p:sp>
        <p:nvSpPr>
          <p:cNvPr id="5" name="Rectangle 4">
            <a:extLst>
              <a:ext uri="{FF2B5EF4-FFF2-40B4-BE49-F238E27FC236}">
                <a16:creationId xmlns:a16="http://schemas.microsoft.com/office/drawing/2014/main" id="{5184F224-008B-9394-6A9E-ACB7FB215630}"/>
              </a:ext>
            </a:extLst>
          </p:cNvPr>
          <p:cNvSpPr/>
          <p:nvPr/>
        </p:nvSpPr>
        <p:spPr>
          <a:xfrm>
            <a:off x="888764" y="2817419"/>
            <a:ext cx="2828213" cy="1223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Request the Falcon9 Launch Wiki page from its URL</a:t>
            </a:r>
          </a:p>
        </p:txBody>
      </p:sp>
      <p:cxnSp>
        <p:nvCxnSpPr>
          <p:cNvPr id="7" name="Straight Arrow Connector 6">
            <a:extLst>
              <a:ext uri="{FF2B5EF4-FFF2-40B4-BE49-F238E27FC236}">
                <a16:creationId xmlns:a16="http://schemas.microsoft.com/office/drawing/2014/main" id="{DC0BF629-94D9-8EF0-7F7C-AF8411363E1B}"/>
              </a:ext>
            </a:extLst>
          </p:cNvPr>
          <p:cNvCxnSpPr/>
          <p:nvPr/>
        </p:nvCxnSpPr>
        <p:spPr>
          <a:xfrm flipV="1">
            <a:off x="3716977" y="3428999"/>
            <a:ext cx="7343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16C0F79-C37D-E88D-23D9-CD2C2F494DD9}"/>
              </a:ext>
            </a:extLst>
          </p:cNvPr>
          <p:cNvSpPr/>
          <p:nvPr/>
        </p:nvSpPr>
        <p:spPr>
          <a:xfrm>
            <a:off x="4451362" y="2817419"/>
            <a:ext cx="2828213" cy="1223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0" i="0" dirty="0">
                <a:solidFill>
                  <a:srgbClr val="000000"/>
                </a:solidFill>
                <a:effectLst/>
              </a:rPr>
              <a:t>Extract a Falcon 9 launch records HTML table from Wikipedia</a:t>
            </a:r>
          </a:p>
        </p:txBody>
      </p:sp>
      <p:cxnSp>
        <p:nvCxnSpPr>
          <p:cNvPr id="9" name="Straight Arrow Connector 8">
            <a:extLst>
              <a:ext uri="{FF2B5EF4-FFF2-40B4-BE49-F238E27FC236}">
                <a16:creationId xmlns:a16="http://schemas.microsoft.com/office/drawing/2014/main" id="{7DB97903-29C6-637B-ACF3-432F4958ABBF}"/>
              </a:ext>
            </a:extLst>
          </p:cNvPr>
          <p:cNvCxnSpPr/>
          <p:nvPr/>
        </p:nvCxnSpPr>
        <p:spPr>
          <a:xfrm flipV="1">
            <a:off x="7279575" y="3411159"/>
            <a:ext cx="7343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3F9EC78-A51E-8BDB-558B-5273381773EE}"/>
              </a:ext>
            </a:extLst>
          </p:cNvPr>
          <p:cNvSpPr/>
          <p:nvPr/>
        </p:nvSpPr>
        <p:spPr>
          <a:xfrm>
            <a:off x="8013960" y="2817419"/>
            <a:ext cx="2828213" cy="1223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dirty="0">
                <a:solidFill>
                  <a:schemeClr val="tx1"/>
                </a:solidFill>
              </a:rPr>
              <a:t>Parse</a:t>
            </a:r>
            <a:r>
              <a:rPr lang="zh-CN" altLang="en-US" dirty="0">
                <a:solidFill>
                  <a:schemeClr val="tx1"/>
                </a:solidFill>
              </a:rPr>
              <a:t> </a:t>
            </a:r>
            <a:r>
              <a:rPr lang="en-US" altLang="zh-CN" dirty="0">
                <a:solidFill>
                  <a:schemeClr val="tx1"/>
                </a:solidFill>
              </a:rPr>
              <a:t>the</a:t>
            </a:r>
            <a:r>
              <a:rPr lang="zh-CN" altLang="en-US" dirty="0">
                <a:solidFill>
                  <a:schemeClr val="tx1"/>
                </a:solidFill>
              </a:rPr>
              <a:t> </a:t>
            </a:r>
            <a:r>
              <a:rPr lang="en-US" altLang="zh-CN" dirty="0">
                <a:solidFill>
                  <a:schemeClr val="tx1"/>
                </a:solidFill>
              </a:rPr>
              <a:t>table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covert</a:t>
            </a:r>
            <a:r>
              <a:rPr lang="zh-CN" altLang="en-US" dirty="0">
                <a:solidFill>
                  <a:schemeClr val="tx1"/>
                </a:solidFill>
              </a:rPr>
              <a:t> </a:t>
            </a:r>
            <a:r>
              <a:rPr lang="en-US" altLang="zh-CN" dirty="0">
                <a:solidFill>
                  <a:schemeClr val="tx1"/>
                </a:solidFill>
              </a:rPr>
              <a:t>it</a:t>
            </a:r>
            <a:r>
              <a:rPr lang="zh-CN" altLang="en-US" dirty="0">
                <a:solidFill>
                  <a:schemeClr val="tx1"/>
                </a:solidFill>
              </a:rPr>
              <a:t> </a:t>
            </a:r>
            <a:r>
              <a:rPr lang="en-US" altLang="zh-CN" dirty="0">
                <a:solidFill>
                  <a:schemeClr val="tx1"/>
                </a:solidFill>
              </a:rPr>
              <a:t>into</a:t>
            </a:r>
            <a:r>
              <a:rPr lang="zh-CN" altLang="en-US" dirty="0">
                <a:solidFill>
                  <a:schemeClr val="tx1"/>
                </a:solidFill>
              </a:rPr>
              <a:t> </a:t>
            </a:r>
            <a:r>
              <a:rPr lang="en-US" altLang="zh-CN" dirty="0">
                <a:solidFill>
                  <a:schemeClr val="tx1"/>
                </a:solidFill>
              </a:rPr>
              <a:t>data</a:t>
            </a:r>
            <a:r>
              <a:rPr lang="zh-CN" altLang="en-US" dirty="0">
                <a:solidFill>
                  <a:schemeClr val="tx1"/>
                </a:solidFill>
              </a:rPr>
              <a:t> </a:t>
            </a:r>
            <a:r>
              <a:rPr lang="en-US" altLang="zh-CN" dirty="0">
                <a:solidFill>
                  <a:schemeClr val="tx1"/>
                </a:solidFill>
              </a:rPr>
              <a:t>frame</a:t>
            </a:r>
            <a:endParaRPr lang="en-US" dirty="0">
              <a:solidFill>
                <a:schemeClr val="tx1"/>
              </a:solidFill>
            </a:endParaRPr>
          </a:p>
        </p:txBody>
      </p:sp>
      <p:sp>
        <p:nvSpPr>
          <p:cNvPr id="12" name="TextBox 11">
            <a:extLst>
              <a:ext uri="{FF2B5EF4-FFF2-40B4-BE49-F238E27FC236}">
                <a16:creationId xmlns:a16="http://schemas.microsoft.com/office/drawing/2014/main" id="{6A2FD8A2-440B-0F7E-0F09-E7370A2D3156}"/>
              </a:ext>
            </a:extLst>
          </p:cNvPr>
          <p:cNvSpPr txBox="1"/>
          <p:nvPr/>
        </p:nvSpPr>
        <p:spPr>
          <a:xfrm>
            <a:off x="710167" y="6476477"/>
            <a:ext cx="5155301" cy="246221"/>
          </a:xfrm>
          <a:prstGeom prst="rect">
            <a:avLst/>
          </a:prstGeom>
          <a:noFill/>
        </p:spPr>
        <p:txBody>
          <a:bodyPr wrap="square" rtlCol="0">
            <a:spAutoFit/>
          </a:bodyPr>
          <a:lstStyle/>
          <a:p>
            <a:r>
              <a:rPr lang="en-US" sz="1000" dirty="0">
                <a:hlinkClick r:id="rId3"/>
              </a:rPr>
              <a:t>https://</a:t>
            </a:r>
            <a:r>
              <a:rPr lang="en-US" sz="1000" dirty="0" err="1">
                <a:hlinkClick r:id="rId3"/>
              </a:rPr>
              <a:t>github.com</a:t>
            </a:r>
            <a:r>
              <a:rPr lang="en-US" sz="1000" dirty="0">
                <a:hlinkClick r:id="rId3"/>
              </a:rPr>
              <a:t>/</a:t>
            </a:r>
            <a:r>
              <a:rPr lang="en-US" sz="1000" dirty="0" err="1">
                <a:hlinkClick r:id="rId3"/>
              </a:rPr>
              <a:t>HanZhuoheng</a:t>
            </a:r>
            <a:r>
              <a:rPr lang="en-US" sz="1000" dirty="0">
                <a:hlinkClick r:id="rId3"/>
              </a:rPr>
              <a:t>/</a:t>
            </a:r>
            <a:r>
              <a:rPr lang="en-US" sz="1000" dirty="0" err="1">
                <a:hlinkClick r:id="rId3"/>
              </a:rPr>
              <a:t>SpaceX.git</a:t>
            </a:r>
            <a:endParaRPr lang="en-US" sz="1000" dirty="0"/>
          </a:p>
        </p:txBody>
      </p:sp>
    </p:spTree>
    <p:extLst>
      <p:ext uri="{BB962C8B-B14F-4D97-AF65-F5344CB8AC3E}">
        <p14:creationId xmlns:p14="http://schemas.microsoft.com/office/powerpoint/2010/main" val="1385553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Data Wrangling</a:t>
            </a:r>
          </a:p>
        </p:txBody>
      </p:sp>
      <p:sp>
        <p:nvSpPr>
          <p:cNvPr id="2" name="TextBox 1">
            <a:extLst>
              <a:ext uri="{FF2B5EF4-FFF2-40B4-BE49-F238E27FC236}">
                <a16:creationId xmlns:a16="http://schemas.microsoft.com/office/drawing/2014/main" id="{BE79B974-5511-B398-4787-974D11C27A83}"/>
              </a:ext>
            </a:extLst>
          </p:cNvPr>
          <p:cNvSpPr txBox="1"/>
          <p:nvPr/>
        </p:nvSpPr>
        <p:spPr>
          <a:xfrm>
            <a:off x="710167" y="6476477"/>
            <a:ext cx="5155301" cy="246221"/>
          </a:xfrm>
          <a:prstGeom prst="rect">
            <a:avLst/>
          </a:prstGeom>
          <a:noFill/>
        </p:spPr>
        <p:txBody>
          <a:bodyPr wrap="square" rtlCol="0">
            <a:spAutoFit/>
          </a:bodyPr>
          <a:lstStyle/>
          <a:p>
            <a:r>
              <a:rPr lang="en-US" sz="1000" dirty="0">
                <a:hlinkClick r:id="rId3"/>
              </a:rPr>
              <a:t>https://</a:t>
            </a:r>
            <a:r>
              <a:rPr lang="en-US" sz="1000" dirty="0" err="1">
                <a:hlinkClick r:id="rId3"/>
              </a:rPr>
              <a:t>github.com</a:t>
            </a:r>
            <a:r>
              <a:rPr lang="en-US" sz="1000" dirty="0">
                <a:hlinkClick r:id="rId3"/>
              </a:rPr>
              <a:t>/</a:t>
            </a:r>
            <a:r>
              <a:rPr lang="en-US" sz="1000" dirty="0" err="1">
                <a:hlinkClick r:id="rId3"/>
              </a:rPr>
              <a:t>HanZhuoheng</a:t>
            </a:r>
            <a:r>
              <a:rPr lang="en-US" sz="1000" dirty="0">
                <a:hlinkClick r:id="rId3"/>
              </a:rPr>
              <a:t>/</a:t>
            </a:r>
            <a:r>
              <a:rPr lang="en-US" sz="1000" dirty="0" err="1">
                <a:hlinkClick r:id="rId3"/>
              </a:rPr>
              <a:t>SpaceX.git</a:t>
            </a:r>
            <a:endParaRPr lang="en-US" sz="1000" dirty="0"/>
          </a:p>
        </p:txBody>
      </p:sp>
      <p:sp>
        <p:nvSpPr>
          <p:cNvPr id="3" name="Rectangle 2">
            <a:extLst>
              <a:ext uri="{FF2B5EF4-FFF2-40B4-BE49-F238E27FC236}">
                <a16:creationId xmlns:a16="http://schemas.microsoft.com/office/drawing/2014/main" id="{35F62FC2-E8D8-ACF9-A3B4-C824EF1684D4}"/>
              </a:ext>
            </a:extLst>
          </p:cNvPr>
          <p:cNvSpPr/>
          <p:nvPr/>
        </p:nvSpPr>
        <p:spPr>
          <a:xfrm>
            <a:off x="3613289" y="1425679"/>
            <a:ext cx="4504355" cy="1198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600" b="0" i="0" dirty="0">
                <a:solidFill>
                  <a:srgbClr val="000000"/>
                </a:solidFill>
                <a:effectLst/>
              </a:rPr>
              <a:t>Identify and calculate the percentage of the missing values in each attribute</a:t>
            </a:r>
          </a:p>
          <a:p>
            <a:pPr marL="285750" indent="-285750">
              <a:buFont typeface="Arial" panose="020B0604020202020204" pitchFamily="34" charset="0"/>
              <a:buChar char="•"/>
            </a:pPr>
            <a:r>
              <a:rPr lang="en-US" sz="1600" b="0" i="0" dirty="0">
                <a:solidFill>
                  <a:srgbClr val="000000"/>
                </a:solidFill>
                <a:effectLst/>
              </a:rPr>
              <a:t>Identify which columns are numerical and categorical</a:t>
            </a:r>
            <a:endParaRPr lang="en-US" sz="1600" dirty="0"/>
          </a:p>
        </p:txBody>
      </p:sp>
      <p:sp>
        <p:nvSpPr>
          <p:cNvPr id="6" name="Rectangle 5">
            <a:extLst>
              <a:ext uri="{FF2B5EF4-FFF2-40B4-BE49-F238E27FC236}">
                <a16:creationId xmlns:a16="http://schemas.microsoft.com/office/drawing/2014/main" id="{925B5E0F-E952-A8B0-8FFB-5713AF3AB236}"/>
              </a:ext>
            </a:extLst>
          </p:cNvPr>
          <p:cNvSpPr/>
          <p:nvPr/>
        </p:nvSpPr>
        <p:spPr>
          <a:xfrm>
            <a:off x="3613288" y="3241855"/>
            <a:ext cx="4504355" cy="1625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600" b="0" i="0" dirty="0">
                <a:solidFill>
                  <a:srgbClr val="000000"/>
                </a:solidFill>
                <a:effectLst/>
              </a:rPr>
              <a:t>Exploratory</a:t>
            </a:r>
            <a:r>
              <a:rPr lang="zh-CN" altLang="en-US" sz="1600" b="0" i="0" dirty="0">
                <a:solidFill>
                  <a:srgbClr val="000000"/>
                </a:solidFill>
                <a:effectLst/>
              </a:rPr>
              <a:t> </a:t>
            </a:r>
            <a:r>
              <a:rPr lang="en-US" altLang="zh-CN" sz="1600" b="0" i="0" dirty="0">
                <a:solidFill>
                  <a:srgbClr val="000000"/>
                </a:solidFill>
                <a:effectLst/>
              </a:rPr>
              <a:t>Data</a:t>
            </a:r>
            <a:r>
              <a:rPr lang="zh-CN" altLang="en-US" sz="1600" b="0" i="0" dirty="0">
                <a:solidFill>
                  <a:srgbClr val="000000"/>
                </a:solidFill>
                <a:effectLst/>
              </a:rPr>
              <a:t> </a:t>
            </a:r>
            <a:r>
              <a:rPr lang="en-US" altLang="zh-CN" sz="1600" b="0" i="0" dirty="0">
                <a:solidFill>
                  <a:srgbClr val="000000"/>
                </a:solidFill>
                <a:effectLst/>
              </a:rPr>
              <a:t>Analysis</a:t>
            </a:r>
            <a:endParaRPr lang="en-US" sz="1600" dirty="0">
              <a:solidFill>
                <a:srgbClr val="000000"/>
              </a:solidFill>
            </a:endParaRPr>
          </a:p>
          <a:p>
            <a:pPr marL="285750" indent="-285750">
              <a:buFont typeface="Arial" panose="020B0604020202020204" pitchFamily="34" charset="0"/>
              <a:buChar char="•"/>
            </a:pPr>
            <a:r>
              <a:rPr lang="en-US" sz="1600" i="0" dirty="0">
                <a:solidFill>
                  <a:srgbClr val="000000"/>
                </a:solidFill>
                <a:effectLst/>
              </a:rPr>
              <a:t>Calculate the number of launches on each site</a:t>
            </a:r>
          </a:p>
          <a:p>
            <a:pPr marL="285750" indent="-285750">
              <a:buFont typeface="Arial" panose="020B0604020202020204" pitchFamily="34" charset="0"/>
              <a:buChar char="•"/>
            </a:pPr>
            <a:r>
              <a:rPr lang="en-US" sz="1600" i="0" dirty="0">
                <a:solidFill>
                  <a:srgbClr val="000000"/>
                </a:solidFill>
                <a:effectLst/>
              </a:rPr>
              <a:t>Calculate the number and occurrence of each orbit</a:t>
            </a:r>
          </a:p>
          <a:p>
            <a:pPr marL="285750" indent="-285750">
              <a:buFont typeface="Arial" panose="020B0604020202020204" pitchFamily="34" charset="0"/>
              <a:buChar char="•"/>
            </a:pPr>
            <a:r>
              <a:rPr lang="en-US" sz="1600" i="0" dirty="0">
                <a:solidFill>
                  <a:srgbClr val="000000"/>
                </a:solidFill>
                <a:effectLst/>
              </a:rPr>
              <a:t>Calculate the number and occurrence of mission outcome per orbit type</a:t>
            </a:r>
          </a:p>
        </p:txBody>
      </p:sp>
      <p:sp>
        <p:nvSpPr>
          <p:cNvPr id="7" name="Rectangle 6">
            <a:extLst>
              <a:ext uri="{FF2B5EF4-FFF2-40B4-BE49-F238E27FC236}">
                <a16:creationId xmlns:a16="http://schemas.microsoft.com/office/drawing/2014/main" id="{DC6FC4FE-7568-7338-8777-5EBFD120E7A4}"/>
              </a:ext>
            </a:extLst>
          </p:cNvPr>
          <p:cNvSpPr/>
          <p:nvPr/>
        </p:nvSpPr>
        <p:spPr>
          <a:xfrm>
            <a:off x="3613288" y="5489642"/>
            <a:ext cx="4504355" cy="61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i="0" dirty="0">
                <a:solidFill>
                  <a:srgbClr val="000000"/>
                </a:solidFill>
                <a:effectLst/>
                <a:cs typeface="Arial" panose="020B0604020202020204" pitchFamily="34" charset="0"/>
              </a:rPr>
              <a:t>Create a landing outcome label from Outcome column</a:t>
            </a:r>
          </a:p>
        </p:txBody>
      </p:sp>
      <p:cxnSp>
        <p:nvCxnSpPr>
          <p:cNvPr id="10" name="Straight Arrow Connector 9">
            <a:extLst>
              <a:ext uri="{FF2B5EF4-FFF2-40B4-BE49-F238E27FC236}">
                <a16:creationId xmlns:a16="http://schemas.microsoft.com/office/drawing/2014/main" id="{AA7149FB-025B-1303-966C-70D9F70F0496}"/>
              </a:ext>
            </a:extLst>
          </p:cNvPr>
          <p:cNvCxnSpPr>
            <a:stCxn id="3" idx="2"/>
            <a:endCxn id="6" idx="0"/>
          </p:cNvCxnSpPr>
          <p:nvPr/>
        </p:nvCxnSpPr>
        <p:spPr>
          <a:xfrm flipH="1">
            <a:off x="5865466" y="2624610"/>
            <a:ext cx="1" cy="617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2BB23D-20EE-D69A-18B5-F069D7944F04}"/>
              </a:ext>
            </a:extLst>
          </p:cNvPr>
          <p:cNvCxnSpPr/>
          <p:nvPr/>
        </p:nvCxnSpPr>
        <p:spPr>
          <a:xfrm flipH="1">
            <a:off x="5858235" y="4867485"/>
            <a:ext cx="1" cy="617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altLang="zh-CN" sz="1800" dirty="0">
                <a:solidFill>
                  <a:schemeClr val="accent3">
                    <a:lumMod val="25000"/>
                  </a:schemeClr>
                </a:solidFill>
                <a:cs typeface="Arial" panose="020B0604020202020204" pitchFamily="34" charset="0"/>
              </a:rPr>
              <a:t>Scatter</a:t>
            </a:r>
            <a:r>
              <a:rPr lang="zh-CN" altLang="en-US" sz="1800" dirty="0">
                <a:solidFill>
                  <a:schemeClr val="accent3">
                    <a:lumMod val="25000"/>
                  </a:schemeClr>
                </a:solidFill>
                <a:cs typeface="Arial" panose="020B0604020202020204" pitchFamily="34" charset="0"/>
              </a:rPr>
              <a:t> </a:t>
            </a:r>
            <a:r>
              <a:rPr lang="en-US" altLang="zh-CN" sz="1800" dirty="0">
                <a:solidFill>
                  <a:schemeClr val="accent3">
                    <a:lumMod val="25000"/>
                  </a:schemeClr>
                </a:solidFill>
                <a:cs typeface="Arial" panose="020B0604020202020204" pitchFamily="34" charset="0"/>
              </a:rPr>
              <a:t>plot</a:t>
            </a:r>
            <a:r>
              <a:rPr lang="zh-CN" altLang="en-US" sz="1800" dirty="0">
                <a:solidFill>
                  <a:schemeClr val="accent3">
                    <a:lumMod val="25000"/>
                  </a:schemeClr>
                </a:solidFill>
                <a:cs typeface="Arial" panose="020B0604020202020204" pitchFamily="34" charset="0"/>
              </a:rPr>
              <a:t> </a:t>
            </a:r>
            <a:r>
              <a:rPr lang="en-US" altLang="zh-CN" sz="1800" dirty="0">
                <a:solidFill>
                  <a:schemeClr val="accent3">
                    <a:lumMod val="25000"/>
                  </a:schemeClr>
                </a:solidFill>
                <a:cs typeface="Arial" panose="020B0604020202020204" pitchFamily="34" charset="0"/>
              </a:rPr>
              <a:t>between</a:t>
            </a:r>
          </a:p>
          <a:p>
            <a:pPr lvl="1">
              <a:lnSpc>
                <a:spcPct val="100000"/>
              </a:lnSpc>
              <a:spcBef>
                <a:spcPts val="1400"/>
              </a:spcBef>
            </a:pPr>
            <a:r>
              <a:rPr lang="en-US" altLang="zh-CN" sz="1800" dirty="0">
                <a:cs typeface="Arial" panose="020B0604020202020204" pitchFamily="34" charset="0"/>
              </a:rPr>
              <a:t>F</a:t>
            </a:r>
            <a:r>
              <a:rPr lang="en-US" sz="1800" dirty="0">
                <a:cs typeface="Arial" panose="020B0604020202020204" pitchFamily="34" charset="0"/>
              </a:rPr>
              <a:t>light</a:t>
            </a:r>
            <a:r>
              <a:rPr lang="zh-CN" altLang="en-US" sz="1800" dirty="0">
                <a:cs typeface="Arial" panose="020B0604020202020204" pitchFamily="34" charset="0"/>
              </a:rPr>
              <a:t> </a:t>
            </a:r>
            <a:r>
              <a:rPr lang="en-US" altLang="zh-CN" sz="1800" dirty="0">
                <a:cs typeface="Arial" panose="020B0604020202020204" pitchFamily="34" charset="0"/>
              </a:rPr>
              <a:t>n</a:t>
            </a:r>
            <a:r>
              <a:rPr lang="en-US" sz="1800" dirty="0">
                <a:cs typeface="Arial" panose="020B0604020202020204" pitchFamily="34" charset="0"/>
              </a:rPr>
              <a:t>umber</a:t>
            </a:r>
            <a:r>
              <a:rPr lang="en-US" sz="1800" i="0" dirty="0">
                <a:solidFill>
                  <a:srgbClr val="000000"/>
                </a:solidFill>
                <a:effectLst/>
                <a:cs typeface="Arial" panose="020B0604020202020204" pitchFamily="34" charset="0"/>
              </a:rPr>
              <a:t> </a:t>
            </a:r>
            <a:r>
              <a:rPr lang="en-US" altLang="zh-CN" sz="1800" i="0" dirty="0">
                <a:solidFill>
                  <a:srgbClr val="000000"/>
                </a:solidFill>
                <a:effectLst/>
                <a:cs typeface="Arial" panose="020B0604020202020204" pitchFamily="34" charset="0"/>
              </a:rPr>
              <a:t>and</a:t>
            </a:r>
            <a:r>
              <a:rPr lang="en-US" sz="1800" i="0" dirty="0">
                <a:solidFill>
                  <a:srgbClr val="000000"/>
                </a:solidFill>
                <a:effectLst/>
                <a:cs typeface="Arial" panose="020B0604020202020204" pitchFamily="34" charset="0"/>
              </a:rPr>
              <a:t> </a:t>
            </a:r>
            <a:r>
              <a:rPr lang="en-US" altLang="zh-CN" sz="1800" i="0" dirty="0">
                <a:solidFill>
                  <a:srgbClr val="000000"/>
                </a:solidFill>
                <a:effectLst/>
                <a:cs typeface="Arial" panose="020B0604020202020204" pitchFamily="34" charset="0"/>
              </a:rPr>
              <a:t>l</a:t>
            </a:r>
            <a:r>
              <a:rPr lang="en-US" sz="1800" dirty="0">
                <a:cs typeface="Arial" panose="020B0604020202020204" pitchFamily="34" charset="0"/>
              </a:rPr>
              <a:t>aunch</a:t>
            </a:r>
            <a:r>
              <a:rPr lang="zh-CN" altLang="en-US" sz="1800" dirty="0">
                <a:cs typeface="Arial" panose="020B0604020202020204" pitchFamily="34" charset="0"/>
              </a:rPr>
              <a:t> </a:t>
            </a:r>
            <a:r>
              <a:rPr lang="en-US" altLang="zh-CN" sz="1800" dirty="0">
                <a:cs typeface="Arial" panose="020B0604020202020204" pitchFamily="34" charset="0"/>
              </a:rPr>
              <a:t>s</a:t>
            </a:r>
            <a:r>
              <a:rPr lang="en-US" sz="1800" dirty="0">
                <a:cs typeface="Arial" panose="020B0604020202020204" pitchFamily="34" charset="0"/>
              </a:rPr>
              <a:t>ite</a:t>
            </a:r>
            <a:endParaRPr lang="en-US" sz="1800" dirty="0">
              <a:solidFill>
                <a:schemeClr val="accent3">
                  <a:lumMod val="25000"/>
                </a:schemeClr>
              </a:solidFill>
              <a:cs typeface="Arial" panose="020B0604020202020204" pitchFamily="34" charset="0"/>
            </a:endParaRPr>
          </a:p>
          <a:p>
            <a:pPr lvl="1">
              <a:lnSpc>
                <a:spcPct val="100000"/>
              </a:lnSpc>
              <a:spcBef>
                <a:spcPts val="1400"/>
              </a:spcBef>
            </a:pPr>
            <a:r>
              <a:rPr lang="en-US" altLang="zh-CN" sz="1800" i="0" dirty="0">
                <a:solidFill>
                  <a:srgbClr val="000000"/>
                </a:solidFill>
                <a:effectLst/>
                <a:cs typeface="Arial" panose="020B0604020202020204" pitchFamily="34" charset="0"/>
              </a:rPr>
              <a:t>P</a:t>
            </a:r>
            <a:r>
              <a:rPr lang="en-US" sz="1800" i="0" dirty="0">
                <a:solidFill>
                  <a:srgbClr val="000000"/>
                </a:solidFill>
                <a:effectLst/>
                <a:cs typeface="Arial" panose="020B0604020202020204" pitchFamily="34" charset="0"/>
              </a:rPr>
              <a:t>ayload and </a:t>
            </a:r>
            <a:r>
              <a:rPr lang="en-US" altLang="zh-CN" sz="1800" i="0" dirty="0">
                <a:solidFill>
                  <a:srgbClr val="000000"/>
                </a:solidFill>
                <a:effectLst/>
                <a:cs typeface="Arial" panose="020B0604020202020204" pitchFamily="34" charset="0"/>
              </a:rPr>
              <a:t>l</a:t>
            </a:r>
            <a:r>
              <a:rPr lang="en-US" sz="1800" i="0" dirty="0">
                <a:solidFill>
                  <a:srgbClr val="000000"/>
                </a:solidFill>
                <a:effectLst/>
                <a:cs typeface="Arial" panose="020B0604020202020204" pitchFamily="34" charset="0"/>
              </a:rPr>
              <a:t>aunch </a:t>
            </a:r>
            <a:r>
              <a:rPr lang="en-US" altLang="zh-CN" sz="1800" dirty="0">
                <a:solidFill>
                  <a:srgbClr val="000000"/>
                </a:solidFill>
                <a:cs typeface="Arial" panose="020B0604020202020204" pitchFamily="34" charset="0"/>
              </a:rPr>
              <a:t>s</a:t>
            </a:r>
            <a:r>
              <a:rPr lang="en-US" sz="1800" i="0" dirty="0">
                <a:solidFill>
                  <a:srgbClr val="000000"/>
                </a:solidFill>
                <a:effectLst/>
                <a:cs typeface="Arial" panose="020B0604020202020204" pitchFamily="34" charset="0"/>
              </a:rPr>
              <a:t>ite</a:t>
            </a:r>
          </a:p>
          <a:p>
            <a:pPr lvl="1">
              <a:lnSpc>
                <a:spcPct val="100000"/>
              </a:lnSpc>
              <a:spcBef>
                <a:spcPts val="1400"/>
              </a:spcBef>
            </a:pPr>
            <a:r>
              <a:rPr lang="en-US" altLang="zh-CN" sz="1800" dirty="0">
                <a:solidFill>
                  <a:srgbClr val="000000"/>
                </a:solidFill>
                <a:cs typeface="Arial" panose="020B0604020202020204" pitchFamily="34" charset="0"/>
              </a:rPr>
              <a:t>F</a:t>
            </a:r>
            <a:r>
              <a:rPr lang="en-US" sz="1800" i="0" dirty="0">
                <a:solidFill>
                  <a:srgbClr val="000000"/>
                </a:solidFill>
                <a:effectLst/>
                <a:cs typeface="Arial" panose="020B0604020202020204" pitchFamily="34" charset="0"/>
              </a:rPr>
              <a:t>light</a:t>
            </a:r>
            <a:r>
              <a:rPr lang="zh-CN" altLang="en-US" sz="1800" i="0" dirty="0">
                <a:solidFill>
                  <a:srgbClr val="000000"/>
                </a:solidFill>
                <a:effectLst/>
                <a:cs typeface="Arial" panose="020B0604020202020204" pitchFamily="34" charset="0"/>
              </a:rPr>
              <a:t> </a:t>
            </a:r>
            <a:r>
              <a:rPr lang="en-US" altLang="zh-CN" sz="1800" i="0" dirty="0">
                <a:solidFill>
                  <a:srgbClr val="000000"/>
                </a:solidFill>
                <a:effectLst/>
                <a:cs typeface="Arial" panose="020B0604020202020204" pitchFamily="34" charset="0"/>
              </a:rPr>
              <a:t>n</a:t>
            </a:r>
            <a:r>
              <a:rPr lang="en-US" sz="1800" i="0" dirty="0">
                <a:solidFill>
                  <a:srgbClr val="000000"/>
                </a:solidFill>
                <a:effectLst/>
                <a:cs typeface="Arial" panose="020B0604020202020204" pitchFamily="34" charset="0"/>
              </a:rPr>
              <a:t>umber and </a:t>
            </a:r>
            <a:r>
              <a:rPr lang="en-US" altLang="zh-CN" sz="1800" i="0" dirty="0">
                <a:solidFill>
                  <a:srgbClr val="000000"/>
                </a:solidFill>
                <a:effectLst/>
                <a:cs typeface="Arial" panose="020B0604020202020204" pitchFamily="34" charset="0"/>
              </a:rPr>
              <a:t>o</a:t>
            </a:r>
            <a:r>
              <a:rPr lang="en-US" sz="1800" i="0" dirty="0">
                <a:solidFill>
                  <a:srgbClr val="000000"/>
                </a:solidFill>
                <a:effectLst/>
                <a:cs typeface="Arial" panose="020B0604020202020204" pitchFamily="34" charset="0"/>
              </a:rPr>
              <a:t>rbit type</a:t>
            </a:r>
          </a:p>
          <a:p>
            <a:pPr lvl="1">
              <a:lnSpc>
                <a:spcPct val="100000"/>
              </a:lnSpc>
              <a:spcBef>
                <a:spcPts val="1400"/>
              </a:spcBef>
            </a:pPr>
            <a:r>
              <a:rPr lang="en-US" sz="1800" i="0" dirty="0">
                <a:solidFill>
                  <a:srgbClr val="000000"/>
                </a:solidFill>
                <a:effectLst/>
                <a:cs typeface="Arial" panose="020B0604020202020204" pitchFamily="34" charset="0"/>
              </a:rPr>
              <a:t>Payload and </a:t>
            </a:r>
            <a:r>
              <a:rPr lang="en-US" altLang="zh-CN" sz="1800" i="0" dirty="0">
                <a:solidFill>
                  <a:srgbClr val="000000"/>
                </a:solidFill>
                <a:effectLst/>
                <a:cs typeface="Arial" panose="020B0604020202020204" pitchFamily="34" charset="0"/>
              </a:rPr>
              <a:t>o</a:t>
            </a:r>
            <a:r>
              <a:rPr lang="en-US" sz="1800" i="0" dirty="0">
                <a:solidFill>
                  <a:srgbClr val="000000"/>
                </a:solidFill>
                <a:effectLst/>
                <a:cs typeface="Arial" panose="020B0604020202020204" pitchFamily="34" charset="0"/>
              </a:rPr>
              <a:t>rbit type</a:t>
            </a:r>
            <a:r>
              <a:rPr lang="zh-CN" altLang="en-US" sz="1800" i="0" dirty="0">
                <a:solidFill>
                  <a:srgbClr val="000000"/>
                </a:solidFill>
                <a:effectLst/>
                <a:cs typeface="Arial" panose="020B0604020202020204" pitchFamily="34" charset="0"/>
              </a:rPr>
              <a:t> </a:t>
            </a:r>
            <a:r>
              <a:rPr lang="en-US" altLang="zh-CN" sz="1800" i="0" dirty="0">
                <a:solidFill>
                  <a:srgbClr val="000000"/>
                </a:solidFill>
                <a:effectLst/>
                <a:cs typeface="Arial" panose="020B0604020202020204" pitchFamily="34" charset="0"/>
              </a:rPr>
              <a:t>t</a:t>
            </a:r>
            <a:r>
              <a:rPr lang="en-US" altLang="zh-CN" sz="1800" dirty="0">
                <a:solidFill>
                  <a:srgbClr val="000000"/>
                </a:solidFill>
                <a:cs typeface="Arial" panose="020B0604020202020204" pitchFamily="34" charset="0"/>
              </a:rPr>
              <a:t>o</a:t>
            </a:r>
            <a:r>
              <a:rPr lang="zh-CN" altLang="en-US" sz="1800" dirty="0">
                <a:solidFill>
                  <a:srgbClr val="000000"/>
                </a:solidFill>
                <a:cs typeface="Arial" panose="020B0604020202020204" pitchFamily="34" charset="0"/>
              </a:rPr>
              <a:t> </a:t>
            </a:r>
            <a:r>
              <a:rPr lang="en-US" altLang="zh-CN" sz="1800" dirty="0">
                <a:solidFill>
                  <a:srgbClr val="000000"/>
                </a:solidFill>
                <a:cs typeface="Arial" panose="020B0604020202020204" pitchFamily="34" charset="0"/>
              </a:rPr>
              <a:t>check</a:t>
            </a:r>
            <a:r>
              <a:rPr lang="zh-CN" altLang="en-US" sz="1800" dirty="0">
                <a:solidFill>
                  <a:srgbClr val="000000"/>
                </a:solidFill>
                <a:cs typeface="Arial" panose="020B0604020202020204" pitchFamily="34" charset="0"/>
              </a:rPr>
              <a:t> </a:t>
            </a:r>
            <a:r>
              <a:rPr lang="en-US" altLang="zh-CN" sz="1800" dirty="0">
                <a:solidFill>
                  <a:srgbClr val="000000"/>
                </a:solidFill>
                <a:cs typeface="Arial" panose="020B0604020202020204" pitchFamily="34" charset="0"/>
              </a:rPr>
              <a:t>the</a:t>
            </a:r>
            <a:r>
              <a:rPr lang="zh-CN" altLang="en-US" sz="1800" dirty="0">
                <a:solidFill>
                  <a:srgbClr val="000000"/>
                </a:solidFill>
                <a:cs typeface="Arial" panose="020B0604020202020204" pitchFamily="34" charset="0"/>
              </a:rPr>
              <a:t> </a:t>
            </a:r>
            <a:r>
              <a:rPr lang="en-US" altLang="zh-CN" sz="1800" dirty="0">
                <a:solidFill>
                  <a:srgbClr val="000000"/>
                </a:solidFill>
                <a:cs typeface="Arial" panose="020B0604020202020204" pitchFamily="34" charset="0"/>
              </a:rPr>
              <a:t>relationship</a:t>
            </a:r>
            <a:r>
              <a:rPr lang="zh-CN" altLang="en-US" sz="1800" dirty="0">
                <a:solidFill>
                  <a:srgbClr val="000000"/>
                </a:solidFill>
                <a:cs typeface="Arial" panose="020B0604020202020204" pitchFamily="34" charset="0"/>
              </a:rPr>
              <a:t> </a:t>
            </a:r>
            <a:r>
              <a:rPr lang="en-US" altLang="zh-CN" sz="1800" dirty="0">
                <a:solidFill>
                  <a:srgbClr val="000000"/>
                </a:solidFill>
                <a:cs typeface="Arial" panose="020B0604020202020204" pitchFamily="34" charset="0"/>
              </a:rPr>
              <a:t>between</a:t>
            </a:r>
            <a:r>
              <a:rPr lang="zh-CN" altLang="en-US" sz="1800" dirty="0">
                <a:solidFill>
                  <a:srgbClr val="000000"/>
                </a:solidFill>
                <a:cs typeface="Arial" panose="020B0604020202020204" pitchFamily="34" charset="0"/>
              </a:rPr>
              <a:t> </a:t>
            </a:r>
            <a:r>
              <a:rPr lang="en-US" altLang="zh-CN" sz="1800" dirty="0">
                <a:solidFill>
                  <a:srgbClr val="000000"/>
                </a:solidFill>
                <a:cs typeface="Arial" panose="020B0604020202020204" pitchFamily="34" charset="0"/>
              </a:rPr>
              <a:t>those</a:t>
            </a:r>
            <a:r>
              <a:rPr lang="zh-CN" altLang="en-US" sz="1800" dirty="0">
                <a:solidFill>
                  <a:srgbClr val="000000"/>
                </a:solidFill>
                <a:cs typeface="Arial" panose="020B0604020202020204" pitchFamily="34" charset="0"/>
              </a:rPr>
              <a:t> </a:t>
            </a:r>
            <a:r>
              <a:rPr lang="en-US" altLang="zh-CN" sz="1800" dirty="0">
                <a:solidFill>
                  <a:srgbClr val="000000"/>
                </a:solidFill>
                <a:cs typeface="Arial" panose="020B0604020202020204" pitchFamily="34" charset="0"/>
              </a:rPr>
              <a:t>variables</a:t>
            </a:r>
            <a:endParaRPr lang="en-US" altLang="zh-CN" sz="1800" dirty="0">
              <a:solidFill>
                <a:schemeClr val="accent3">
                  <a:lumMod val="25000"/>
                </a:schemeClr>
              </a:solidFill>
              <a:cs typeface="Arial" panose="020B0604020202020204" pitchFamily="34" charset="0"/>
            </a:endParaRPr>
          </a:p>
          <a:p>
            <a:pPr>
              <a:lnSpc>
                <a:spcPct val="100000"/>
              </a:lnSpc>
              <a:spcBef>
                <a:spcPts val="1400"/>
              </a:spcBef>
            </a:pPr>
            <a:r>
              <a:rPr lang="en-US" altLang="zh-CN" sz="1800" dirty="0">
                <a:solidFill>
                  <a:schemeClr val="accent3">
                    <a:lumMod val="25000"/>
                  </a:schemeClr>
                </a:solidFill>
                <a:cs typeface="Arial" panose="020B0604020202020204" pitchFamily="34" charset="0"/>
              </a:rPr>
              <a:t>Bar</a:t>
            </a:r>
            <a:r>
              <a:rPr lang="zh-CN" altLang="en-US" sz="1800" dirty="0">
                <a:solidFill>
                  <a:schemeClr val="accent3">
                    <a:lumMod val="25000"/>
                  </a:schemeClr>
                </a:solidFill>
                <a:cs typeface="Arial" panose="020B0604020202020204" pitchFamily="34" charset="0"/>
              </a:rPr>
              <a:t> </a:t>
            </a:r>
            <a:r>
              <a:rPr lang="en-US" altLang="zh-CN" sz="1800" dirty="0">
                <a:solidFill>
                  <a:schemeClr val="accent3">
                    <a:lumMod val="25000"/>
                  </a:schemeClr>
                </a:solidFill>
                <a:cs typeface="Arial" panose="020B0604020202020204" pitchFamily="34" charset="0"/>
              </a:rPr>
              <a:t>chart</a:t>
            </a:r>
            <a:r>
              <a:rPr lang="zh-CN" altLang="en-US" sz="1800" dirty="0">
                <a:solidFill>
                  <a:schemeClr val="accent3">
                    <a:lumMod val="25000"/>
                  </a:schemeClr>
                </a:solidFill>
                <a:cs typeface="Arial" panose="020B0604020202020204" pitchFamily="34" charset="0"/>
              </a:rPr>
              <a:t> </a:t>
            </a:r>
            <a:r>
              <a:rPr lang="en-US" altLang="zh-CN" sz="1800" dirty="0">
                <a:solidFill>
                  <a:schemeClr val="accent3">
                    <a:lumMod val="25000"/>
                  </a:schemeClr>
                </a:solidFill>
                <a:cs typeface="Arial" panose="020B0604020202020204" pitchFamily="34" charset="0"/>
              </a:rPr>
              <a:t>with</a:t>
            </a:r>
            <a:r>
              <a:rPr lang="zh-CN" altLang="en-US" sz="1800" dirty="0">
                <a:solidFill>
                  <a:schemeClr val="accent3">
                    <a:lumMod val="25000"/>
                  </a:schemeClr>
                </a:solidFill>
                <a:cs typeface="Arial" panose="020B0604020202020204" pitchFamily="34" charset="0"/>
              </a:rPr>
              <a:t> </a:t>
            </a:r>
            <a:r>
              <a:rPr lang="en-US" sz="1800" i="0" dirty="0">
                <a:solidFill>
                  <a:srgbClr val="000000"/>
                </a:solidFill>
                <a:effectLst/>
                <a:cs typeface="Arial" panose="020B0604020202020204" pitchFamily="34" charset="0"/>
              </a:rPr>
              <a:t>success rate of each orbit type</a:t>
            </a:r>
            <a:r>
              <a:rPr lang="zh-CN" altLang="en-US" sz="1800" i="0" dirty="0">
                <a:solidFill>
                  <a:srgbClr val="000000"/>
                </a:solidFill>
                <a:effectLst/>
                <a:cs typeface="Arial" panose="020B0604020202020204" pitchFamily="34" charset="0"/>
              </a:rPr>
              <a:t> </a:t>
            </a:r>
            <a:r>
              <a:rPr lang="en-US" altLang="zh-CN" sz="1800" i="0" dirty="0">
                <a:solidFill>
                  <a:srgbClr val="000000"/>
                </a:solidFill>
                <a:effectLst/>
                <a:cs typeface="Arial" panose="020B0604020202020204" pitchFamily="34" charset="0"/>
              </a:rPr>
              <a:t>to</a:t>
            </a:r>
            <a:r>
              <a:rPr lang="zh-CN" altLang="en-US" sz="1800" i="0" dirty="0">
                <a:solidFill>
                  <a:srgbClr val="000000"/>
                </a:solidFill>
                <a:effectLst/>
                <a:cs typeface="Arial" panose="020B0604020202020204" pitchFamily="34" charset="0"/>
              </a:rPr>
              <a:t> </a:t>
            </a:r>
            <a:r>
              <a:rPr lang="en-US" altLang="zh-CN" sz="1800" i="0" dirty="0">
                <a:solidFill>
                  <a:srgbClr val="000000"/>
                </a:solidFill>
                <a:effectLst/>
                <a:cs typeface="Arial" panose="020B0604020202020204" pitchFamily="34" charset="0"/>
              </a:rPr>
              <a:t>determine</a:t>
            </a:r>
            <a:r>
              <a:rPr lang="zh-CN" altLang="en-US" sz="1800" i="0" dirty="0">
                <a:solidFill>
                  <a:srgbClr val="000000"/>
                </a:solidFill>
                <a:effectLst/>
                <a:cs typeface="Arial" panose="020B0604020202020204" pitchFamily="34" charset="0"/>
              </a:rPr>
              <a:t> </a:t>
            </a:r>
            <a:r>
              <a:rPr lang="en-US" altLang="zh-CN" sz="1800" i="0" dirty="0">
                <a:solidFill>
                  <a:srgbClr val="000000"/>
                </a:solidFill>
                <a:effectLst/>
                <a:cs typeface="Arial" panose="020B0604020202020204" pitchFamily="34" charset="0"/>
              </a:rPr>
              <a:t>which</a:t>
            </a:r>
            <a:r>
              <a:rPr lang="zh-CN" altLang="en-US" sz="1800" i="0" dirty="0">
                <a:solidFill>
                  <a:srgbClr val="000000"/>
                </a:solidFill>
                <a:effectLst/>
                <a:cs typeface="Arial" panose="020B0604020202020204" pitchFamily="34" charset="0"/>
              </a:rPr>
              <a:t> </a:t>
            </a:r>
            <a:r>
              <a:rPr lang="en-US" altLang="zh-CN" sz="1800" dirty="0">
                <a:solidFill>
                  <a:srgbClr val="000000"/>
                </a:solidFill>
                <a:cs typeface="Arial" panose="020B0604020202020204" pitchFamily="34" charset="0"/>
              </a:rPr>
              <a:t>orbit</a:t>
            </a:r>
            <a:r>
              <a:rPr lang="zh-CN" altLang="en-US" sz="1800" dirty="0">
                <a:solidFill>
                  <a:srgbClr val="000000"/>
                </a:solidFill>
                <a:cs typeface="Arial" panose="020B0604020202020204" pitchFamily="34" charset="0"/>
              </a:rPr>
              <a:t> </a:t>
            </a:r>
            <a:r>
              <a:rPr lang="en-US" altLang="zh-CN" sz="1800" dirty="0">
                <a:solidFill>
                  <a:srgbClr val="000000"/>
                </a:solidFill>
                <a:cs typeface="Arial" panose="020B0604020202020204" pitchFamily="34" charset="0"/>
              </a:rPr>
              <a:t>type</a:t>
            </a:r>
            <a:r>
              <a:rPr lang="zh-CN" altLang="en-US" sz="1800" dirty="0">
                <a:solidFill>
                  <a:srgbClr val="000000"/>
                </a:solidFill>
                <a:cs typeface="Arial" panose="020B0604020202020204" pitchFamily="34" charset="0"/>
              </a:rPr>
              <a:t> </a:t>
            </a:r>
            <a:r>
              <a:rPr lang="en-US" altLang="zh-CN" sz="1800" dirty="0">
                <a:solidFill>
                  <a:srgbClr val="000000"/>
                </a:solidFill>
                <a:cs typeface="Arial" panose="020B0604020202020204" pitchFamily="34" charset="0"/>
              </a:rPr>
              <a:t>has</a:t>
            </a:r>
            <a:r>
              <a:rPr lang="zh-CN" altLang="en-US" sz="1800" dirty="0">
                <a:solidFill>
                  <a:srgbClr val="000000"/>
                </a:solidFill>
                <a:cs typeface="Arial" panose="020B0604020202020204" pitchFamily="34" charset="0"/>
              </a:rPr>
              <a:t> </a:t>
            </a:r>
            <a:r>
              <a:rPr lang="en-US" altLang="zh-CN" sz="1800" dirty="0">
                <a:solidFill>
                  <a:srgbClr val="000000"/>
                </a:solidFill>
                <a:cs typeface="Arial" panose="020B0604020202020204" pitchFamily="34" charset="0"/>
              </a:rPr>
              <a:t>the</a:t>
            </a:r>
            <a:r>
              <a:rPr lang="zh-CN" altLang="en-US" sz="1800" dirty="0">
                <a:solidFill>
                  <a:srgbClr val="000000"/>
                </a:solidFill>
                <a:cs typeface="Arial" panose="020B0604020202020204" pitchFamily="34" charset="0"/>
              </a:rPr>
              <a:t> </a:t>
            </a:r>
            <a:r>
              <a:rPr lang="en-US" altLang="zh-CN" sz="1800" dirty="0">
                <a:solidFill>
                  <a:srgbClr val="000000"/>
                </a:solidFill>
                <a:cs typeface="Arial" panose="020B0604020202020204" pitchFamily="34" charset="0"/>
              </a:rPr>
              <a:t>highest</a:t>
            </a:r>
            <a:r>
              <a:rPr lang="zh-CN" altLang="en-US" sz="1800" dirty="0">
                <a:solidFill>
                  <a:srgbClr val="000000"/>
                </a:solidFill>
                <a:cs typeface="Arial" panose="020B0604020202020204" pitchFamily="34" charset="0"/>
              </a:rPr>
              <a:t> </a:t>
            </a:r>
            <a:r>
              <a:rPr lang="en-US" altLang="zh-CN" sz="1800" dirty="0">
                <a:solidFill>
                  <a:srgbClr val="000000"/>
                </a:solidFill>
                <a:cs typeface="Arial" panose="020B0604020202020204" pitchFamily="34" charset="0"/>
              </a:rPr>
              <a:t>and</a:t>
            </a:r>
            <a:r>
              <a:rPr lang="zh-CN" altLang="en-US" sz="1800" dirty="0">
                <a:solidFill>
                  <a:srgbClr val="000000"/>
                </a:solidFill>
                <a:cs typeface="Arial" panose="020B0604020202020204" pitchFamily="34" charset="0"/>
              </a:rPr>
              <a:t> </a:t>
            </a:r>
            <a:r>
              <a:rPr lang="en-US" altLang="zh-CN" sz="1800" dirty="0">
                <a:solidFill>
                  <a:srgbClr val="000000"/>
                </a:solidFill>
                <a:cs typeface="Arial" panose="020B0604020202020204" pitchFamily="34" charset="0"/>
              </a:rPr>
              <a:t>lowest</a:t>
            </a:r>
            <a:r>
              <a:rPr lang="zh-CN" altLang="en-US" sz="1800" dirty="0">
                <a:solidFill>
                  <a:srgbClr val="000000"/>
                </a:solidFill>
                <a:cs typeface="Arial" panose="020B0604020202020204" pitchFamily="34" charset="0"/>
              </a:rPr>
              <a:t> </a:t>
            </a:r>
            <a:r>
              <a:rPr lang="en-US" altLang="zh-CN" sz="1800" dirty="0">
                <a:solidFill>
                  <a:srgbClr val="000000"/>
                </a:solidFill>
                <a:cs typeface="Arial" panose="020B0604020202020204" pitchFamily="34" charset="0"/>
              </a:rPr>
              <a:t>success</a:t>
            </a:r>
            <a:r>
              <a:rPr lang="zh-CN" altLang="en-US" sz="1800" dirty="0">
                <a:solidFill>
                  <a:srgbClr val="000000"/>
                </a:solidFill>
                <a:cs typeface="Arial" panose="020B0604020202020204" pitchFamily="34" charset="0"/>
              </a:rPr>
              <a:t> </a:t>
            </a:r>
            <a:r>
              <a:rPr lang="en-US" altLang="zh-CN" sz="1800" dirty="0">
                <a:solidFill>
                  <a:srgbClr val="000000"/>
                </a:solidFill>
                <a:cs typeface="Arial" panose="020B0604020202020204" pitchFamily="34" charset="0"/>
              </a:rPr>
              <a:t>rate</a:t>
            </a:r>
            <a:endParaRPr lang="en-US" altLang="zh-CN" sz="1800" dirty="0">
              <a:solidFill>
                <a:schemeClr val="accent3">
                  <a:lumMod val="25000"/>
                </a:schemeClr>
              </a:solidFill>
              <a:cs typeface="Arial" panose="020B0604020202020204" pitchFamily="34" charset="0"/>
            </a:endParaRPr>
          </a:p>
          <a:p>
            <a:pPr>
              <a:lnSpc>
                <a:spcPct val="100000"/>
              </a:lnSpc>
              <a:spcBef>
                <a:spcPts val="1400"/>
              </a:spcBef>
            </a:pPr>
            <a:r>
              <a:rPr lang="en-US" altLang="zh-CN" sz="1800" dirty="0">
                <a:solidFill>
                  <a:schemeClr val="accent3">
                    <a:lumMod val="25000"/>
                  </a:schemeClr>
                </a:solidFill>
                <a:cs typeface="Arial" panose="020B0604020202020204" pitchFamily="34" charset="0"/>
              </a:rPr>
              <a:t>Line</a:t>
            </a:r>
            <a:r>
              <a:rPr lang="zh-CN" altLang="en-US" sz="1800" dirty="0">
                <a:solidFill>
                  <a:schemeClr val="accent3">
                    <a:lumMod val="25000"/>
                  </a:schemeClr>
                </a:solidFill>
                <a:cs typeface="Arial" panose="020B0604020202020204" pitchFamily="34" charset="0"/>
              </a:rPr>
              <a:t> </a:t>
            </a:r>
            <a:r>
              <a:rPr lang="en-US" altLang="zh-CN" sz="1800" dirty="0">
                <a:solidFill>
                  <a:schemeClr val="accent3">
                    <a:lumMod val="25000"/>
                  </a:schemeClr>
                </a:solidFill>
                <a:cs typeface="Arial" panose="020B0604020202020204" pitchFamily="34" charset="0"/>
              </a:rPr>
              <a:t>chart</a:t>
            </a:r>
            <a:r>
              <a:rPr lang="zh-CN" altLang="en-US" sz="1800" dirty="0">
                <a:solidFill>
                  <a:schemeClr val="accent3">
                    <a:lumMod val="25000"/>
                  </a:schemeClr>
                </a:solidFill>
                <a:cs typeface="Arial" panose="020B0604020202020204" pitchFamily="34" charset="0"/>
              </a:rPr>
              <a:t> </a:t>
            </a:r>
            <a:r>
              <a:rPr lang="en-US" altLang="zh-CN" sz="1800" dirty="0">
                <a:solidFill>
                  <a:schemeClr val="accent3">
                    <a:lumMod val="25000"/>
                  </a:schemeClr>
                </a:solidFill>
                <a:cs typeface="Arial" panose="020B0604020202020204" pitchFamily="34" charset="0"/>
              </a:rPr>
              <a:t>of</a:t>
            </a:r>
            <a:r>
              <a:rPr lang="zh-CN" altLang="en-US" sz="1800" dirty="0">
                <a:solidFill>
                  <a:schemeClr val="accent3">
                    <a:lumMod val="25000"/>
                  </a:schemeClr>
                </a:solidFill>
                <a:cs typeface="Arial" panose="020B0604020202020204" pitchFamily="34" charset="0"/>
              </a:rPr>
              <a:t> </a:t>
            </a:r>
            <a:r>
              <a:rPr lang="en-US" altLang="zh-CN" sz="1800" dirty="0">
                <a:solidFill>
                  <a:schemeClr val="accent3">
                    <a:lumMod val="25000"/>
                  </a:schemeClr>
                </a:solidFill>
                <a:cs typeface="Arial" panose="020B0604020202020204" pitchFamily="34" charset="0"/>
              </a:rPr>
              <a:t>success</a:t>
            </a:r>
            <a:r>
              <a:rPr lang="zh-CN" altLang="en-US" sz="1800" dirty="0">
                <a:solidFill>
                  <a:schemeClr val="accent3">
                    <a:lumMod val="25000"/>
                  </a:schemeClr>
                </a:solidFill>
                <a:cs typeface="Arial" panose="020B0604020202020204" pitchFamily="34" charset="0"/>
              </a:rPr>
              <a:t> </a:t>
            </a:r>
            <a:r>
              <a:rPr lang="en-US" altLang="zh-CN" sz="1800" dirty="0">
                <a:solidFill>
                  <a:schemeClr val="accent3">
                    <a:lumMod val="25000"/>
                  </a:schemeClr>
                </a:solidFill>
                <a:cs typeface="Arial" panose="020B0604020202020204" pitchFamily="34" charset="0"/>
              </a:rPr>
              <a:t>rate</a:t>
            </a:r>
            <a:r>
              <a:rPr lang="zh-CN" altLang="en-US" sz="1800" dirty="0">
                <a:solidFill>
                  <a:schemeClr val="accent3">
                    <a:lumMod val="25000"/>
                  </a:schemeClr>
                </a:solidFill>
                <a:cs typeface="Arial" panose="020B0604020202020204" pitchFamily="34" charset="0"/>
              </a:rPr>
              <a:t> </a:t>
            </a:r>
            <a:r>
              <a:rPr lang="en-US" altLang="zh-CN" sz="1800" dirty="0">
                <a:solidFill>
                  <a:schemeClr val="accent3">
                    <a:lumMod val="25000"/>
                  </a:schemeClr>
                </a:solidFill>
                <a:cs typeface="Arial" panose="020B0604020202020204" pitchFamily="34" charset="0"/>
              </a:rPr>
              <a:t>along</a:t>
            </a:r>
            <a:r>
              <a:rPr lang="zh-CN" altLang="en-US" sz="1800" dirty="0">
                <a:solidFill>
                  <a:schemeClr val="accent3">
                    <a:lumMod val="25000"/>
                  </a:schemeClr>
                </a:solidFill>
                <a:cs typeface="Arial" panose="020B0604020202020204" pitchFamily="34" charset="0"/>
              </a:rPr>
              <a:t> </a:t>
            </a:r>
            <a:r>
              <a:rPr lang="en-US" altLang="zh-CN" sz="1800" dirty="0">
                <a:solidFill>
                  <a:schemeClr val="accent3">
                    <a:lumMod val="25000"/>
                  </a:schemeClr>
                </a:solidFill>
                <a:cs typeface="Arial" panose="020B0604020202020204" pitchFamily="34" charset="0"/>
              </a:rPr>
              <a:t>the</a:t>
            </a:r>
            <a:r>
              <a:rPr lang="zh-CN" altLang="en-US" sz="1800" dirty="0">
                <a:solidFill>
                  <a:schemeClr val="accent3">
                    <a:lumMod val="25000"/>
                  </a:schemeClr>
                </a:solidFill>
                <a:cs typeface="Arial" panose="020B0604020202020204" pitchFamily="34" charset="0"/>
              </a:rPr>
              <a:t> </a:t>
            </a:r>
            <a:r>
              <a:rPr lang="en-US" altLang="zh-CN" sz="1800" dirty="0">
                <a:solidFill>
                  <a:schemeClr val="accent3">
                    <a:lumMod val="25000"/>
                  </a:schemeClr>
                </a:solidFill>
                <a:cs typeface="Arial" panose="020B0604020202020204" pitchFamily="34" charset="0"/>
              </a:rPr>
              <a:t>year</a:t>
            </a:r>
            <a:r>
              <a:rPr lang="zh-CN" altLang="en-US" sz="1800" i="0" dirty="0">
                <a:solidFill>
                  <a:srgbClr val="000000"/>
                </a:solidFill>
                <a:effectLst/>
                <a:cs typeface="Arial" panose="020B0604020202020204" pitchFamily="34" charset="0"/>
              </a:rPr>
              <a:t> </a:t>
            </a:r>
            <a:r>
              <a:rPr lang="en-US" altLang="zh-CN" sz="1800" i="0" dirty="0">
                <a:solidFill>
                  <a:srgbClr val="000000"/>
                </a:solidFill>
                <a:effectLst/>
                <a:cs typeface="Arial" panose="020B0604020202020204" pitchFamily="34" charset="0"/>
              </a:rPr>
              <a:t>to</a:t>
            </a:r>
            <a:r>
              <a:rPr lang="zh-CN" altLang="en-US" sz="1800" i="0" dirty="0">
                <a:solidFill>
                  <a:srgbClr val="000000"/>
                </a:solidFill>
                <a:effectLst/>
                <a:cs typeface="Arial" panose="020B0604020202020204" pitchFamily="34" charset="0"/>
              </a:rPr>
              <a:t> </a:t>
            </a:r>
            <a:r>
              <a:rPr lang="en-US" altLang="zh-CN" sz="1800" i="0" dirty="0">
                <a:solidFill>
                  <a:srgbClr val="000000"/>
                </a:solidFill>
                <a:effectLst/>
                <a:cs typeface="Arial" panose="020B0604020202020204" pitchFamily="34" charset="0"/>
              </a:rPr>
              <a:t>show</a:t>
            </a:r>
            <a:r>
              <a:rPr lang="zh-CN" altLang="en-US" sz="1800" i="0" dirty="0">
                <a:solidFill>
                  <a:srgbClr val="000000"/>
                </a:solidFill>
                <a:effectLst/>
                <a:cs typeface="Arial" panose="020B0604020202020204" pitchFamily="34" charset="0"/>
              </a:rPr>
              <a:t> </a:t>
            </a:r>
            <a:r>
              <a:rPr lang="en-US" altLang="zh-CN" sz="1800" i="0" dirty="0">
                <a:solidFill>
                  <a:srgbClr val="000000"/>
                </a:solidFill>
                <a:effectLst/>
                <a:cs typeface="Arial" panose="020B0604020202020204" pitchFamily="34" charset="0"/>
              </a:rPr>
              <a:t>the</a:t>
            </a:r>
            <a:r>
              <a:rPr lang="zh-CN" altLang="en-US" sz="1800" i="0" dirty="0">
                <a:solidFill>
                  <a:srgbClr val="000000"/>
                </a:solidFill>
                <a:effectLst/>
                <a:cs typeface="Arial" panose="020B0604020202020204" pitchFamily="34" charset="0"/>
              </a:rPr>
              <a:t> </a:t>
            </a:r>
            <a:r>
              <a:rPr lang="en-US" altLang="zh-CN" sz="1800" i="0" dirty="0">
                <a:solidFill>
                  <a:srgbClr val="000000"/>
                </a:solidFill>
                <a:effectLst/>
                <a:cs typeface="Arial" panose="020B0604020202020204" pitchFamily="34" charset="0"/>
              </a:rPr>
              <a:t>trend</a:t>
            </a:r>
            <a:r>
              <a:rPr lang="zh-CN" altLang="en-US" sz="1800" i="0" dirty="0">
                <a:solidFill>
                  <a:srgbClr val="000000"/>
                </a:solidFill>
                <a:effectLst/>
                <a:cs typeface="Arial" panose="020B0604020202020204" pitchFamily="34" charset="0"/>
              </a:rPr>
              <a:t> </a:t>
            </a:r>
            <a:r>
              <a:rPr lang="en-US" altLang="zh-CN" sz="1800" i="0" dirty="0">
                <a:solidFill>
                  <a:srgbClr val="000000"/>
                </a:solidFill>
                <a:effectLst/>
                <a:cs typeface="Arial" panose="020B0604020202020204" pitchFamily="34" charset="0"/>
              </a:rPr>
              <a:t>of</a:t>
            </a:r>
            <a:r>
              <a:rPr lang="zh-CN" altLang="en-US" sz="1800" i="0" dirty="0">
                <a:solidFill>
                  <a:srgbClr val="000000"/>
                </a:solidFill>
                <a:effectLst/>
                <a:cs typeface="Arial" panose="020B0604020202020204" pitchFamily="34" charset="0"/>
              </a:rPr>
              <a:t> </a:t>
            </a:r>
            <a:r>
              <a:rPr lang="en-US" altLang="zh-CN" sz="1800" i="0" dirty="0">
                <a:solidFill>
                  <a:srgbClr val="000000"/>
                </a:solidFill>
                <a:effectLst/>
                <a:cs typeface="Arial" panose="020B0604020202020204" pitchFamily="34" charset="0"/>
              </a:rPr>
              <a:t>success</a:t>
            </a:r>
            <a:r>
              <a:rPr lang="zh-CN" altLang="en-US" sz="1800" i="0" dirty="0">
                <a:solidFill>
                  <a:srgbClr val="000000"/>
                </a:solidFill>
                <a:effectLst/>
                <a:cs typeface="Arial" panose="020B0604020202020204" pitchFamily="34" charset="0"/>
              </a:rPr>
              <a:t> </a:t>
            </a:r>
            <a:r>
              <a:rPr lang="en-US" altLang="zh-CN" sz="1800" i="0" dirty="0">
                <a:solidFill>
                  <a:srgbClr val="000000"/>
                </a:solidFill>
                <a:effectLst/>
                <a:cs typeface="Arial" panose="020B0604020202020204" pitchFamily="34" charset="0"/>
              </a:rPr>
              <a:t>rate</a:t>
            </a:r>
            <a:r>
              <a:rPr lang="zh-CN" altLang="en-US" sz="1800" i="0" dirty="0">
                <a:solidFill>
                  <a:srgbClr val="000000"/>
                </a:solidFill>
                <a:effectLst/>
                <a:cs typeface="Arial" panose="020B0604020202020204" pitchFamily="34" charset="0"/>
              </a:rPr>
              <a:t> </a:t>
            </a:r>
            <a:r>
              <a:rPr lang="en-US" altLang="zh-CN" sz="1800" i="0" dirty="0">
                <a:solidFill>
                  <a:srgbClr val="000000"/>
                </a:solidFill>
                <a:effectLst/>
                <a:cs typeface="Arial" panose="020B0604020202020204" pitchFamily="34" charset="0"/>
              </a:rPr>
              <a:t>by</a:t>
            </a:r>
            <a:r>
              <a:rPr lang="zh-CN" altLang="en-US" sz="1800" i="0" dirty="0">
                <a:solidFill>
                  <a:srgbClr val="000000"/>
                </a:solidFill>
                <a:effectLst/>
                <a:cs typeface="Arial" panose="020B0604020202020204" pitchFamily="34" charset="0"/>
              </a:rPr>
              <a:t> </a:t>
            </a:r>
            <a:r>
              <a:rPr lang="en-US" altLang="zh-CN" sz="1800" i="0" dirty="0">
                <a:solidFill>
                  <a:srgbClr val="000000"/>
                </a:solidFill>
                <a:effectLst/>
                <a:cs typeface="Arial" panose="020B0604020202020204" pitchFamily="34" charset="0"/>
              </a:rPr>
              <a:t>the</a:t>
            </a:r>
            <a:r>
              <a:rPr lang="zh-CN" altLang="en-US" sz="1800" i="0" dirty="0">
                <a:solidFill>
                  <a:srgbClr val="000000"/>
                </a:solidFill>
                <a:effectLst/>
                <a:cs typeface="Arial" panose="020B0604020202020204" pitchFamily="34" charset="0"/>
              </a:rPr>
              <a:t> </a:t>
            </a:r>
            <a:r>
              <a:rPr lang="en-US" altLang="zh-CN" sz="1800" i="0" dirty="0">
                <a:solidFill>
                  <a:srgbClr val="000000"/>
                </a:solidFill>
                <a:effectLst/>
                <a:cs typeface="Arial" panose="020B0604020202020204" pitchFamily="34" charset="0"/>
              </a:rPr>
              <a:t>year</a:t>
            </a:r>
            <a:endParaRPr lang="en-US" sz="1800" dirty="0">
              <a:solidFill>
                <a:schemeClr val="accent3">
                  <a:lumMod val="25000"/>
                </a:schemeClr>
              </a:solidFill>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EDA with Data Visualization</a:t>
            </a:r>
          </a:p>
        </p:txBody>
      </p:sp>
      <p:sp>
        <p:nvSpPr>
          <p:cNvPr id="2" name="TextBox 1">
            <a:extLst>
              <a:ext uri="{FF2B5EF4-FFF2-40B4-BE49-F238E27FC236}">
                <a16:creationId xmlns:a16="http://schemas.microsoft.com/office/drawing/2014/main" id="{BF95B8F6-C1E2-85D6-F6BA-8D94BADA9384}"/>
              </a:ext>
            </a:extLst>
          </p:cNvPr>
          <p:cNvSpPr txBox="1"/>
          <p:nvPr/>
        </p:nvSpPr>
        <p:spPr>
          <a:xfrm>
            <a:off x="710167" y="6476477"/>
            <a:ext cx="5155301" cy="246221"/>
          </a:xfrm>
          <a:prstGeom prst="rect">
            <a:avLst/>
          </a:prstGeom>
          <a:noFill/>
        </p:spPr>
        <p:txBody>
          <a:bodyPr wrap="square" rtlCol="0">
            <a:spAutoFit/>
          </a:bodyPr>
          <a:lstStyle/>
          <a:p>
            <a:r>
              <a:rPr lang="en-US" sz="1000" dirty="0">
                <a:hlinkClick r:id="rId3"/>
              </a:rPr>
              <a:t>https://</a:t>
            </a:r>
            <a:r>
              <a:rPr lang="en-US" sz="1000" dirty="0" err="1">
                <a:hlinkClick r:id="rId3"/>
              </a:rPr>
              <a:t>github.com</a:t>
            </a:r>
            <a:r>
              <a:rPr lang="en-US" sz="1000" dirty="0">
                <a:hlinkClick r:id="rId3"/>
              </a:rPr>
              <a:t>/</a:t>
            </a:r>
            <a:r>
              <a:rPr lang="en-US" sz="1000" dirty="0" err="1">
                <a:hlinkClick r:id="rId3"/>
              </a:rPr>
              <a:t>HanZhuoheng</a:t>
            </a:r>
            <a:r>
              <a:rPr lang="en-US" sz="1000" dirty="0">
                <a:hlinkClick r:id="rId3"/>
              </a:rPr>
              <a:t>/</a:t>
            </a:r>
            <a:r>
              <a:rPr lang="en-US" sz="1000" dirty="0" err="1">
                <a:hlinkClick r:id="rId3"/>
              </a:rPr>
              <a:t>SpaceX.git</a:t>
            </a:r>
            <a:endParaRPr lang="en-US" sz="1000" dirty="0"/>
          </a:p>
        </p:txBody>
      </p:sp>
    </p:spTree>
    <p:extLst>
      <p:ext uri="{BB962C8B-B14F-4D97-AF65-F5344CB8AC3E}">
        <p14:creationId xmlns:p14="http://schemas.microsoft.com/office/powerpoint/2010/main" val="7799716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2516</TotalTime>
  <Words>1660</Words>
  <Application>Microsoft Macintosh PowerPoint</Application>
  <PresentationFormat>Widescreen</PresentationFormat>
  <Paragraphs>183</Paragraphs>
  <Slides>43</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IBM Plex Mono Text</vt:lpstr>
      <vt:lpstr>Abadi</vt:lpstr>
      <vt:lpstr>Arial</vt:lpstr>
      <vt:lpstr>Calibri</vt:lpstr>
      <vt:lpstr>Calibri Light</vt:lpstr>
      <vt:lpstr>Helvetica Neue</vt:lpstr>
      <vt:lpstr>IBM Plex Mono SemiBold</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Zhuoheng Han</cp:lastModifiedBy>
  <cp:revision>201</cp:revision>
  <dcterms:created xsi:type="dcterms:W3CDTF">2021-04-29T18:58:34Z</dcterms:created>
  <dcterms:modified xsi:type="dcterms:W3CDTF">2023-03-09T21:52:02Z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